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33"/>
    <a:srgbClr val="EA3E3A"/>
    <a:srgbClr val="008E40"/>
    <a:srgbClr val="E48A40"/>
    <a:srgbClr val="2838CE"/>
    <a:srgbClr val="E28436"/>
    <a:srgbClr val="0619A6"/>
    <a:srgbClr val="72AF2F"/>
    <a:srgbClr val="FFC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60" autoAdjust="0"/>
  </p:normalViewPr>
  <p:slideViewPr>
    <p:cSldViewPr>
      <p:cViewPr>
        <p:scale>
          <a:sx n="100" d="100"/>
          <a:sy n="100" d="100"/>
        </p:scale>
        <p:origin x="-972" y="165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4CFD-4B00-4851-9768-EB8D9CFA2524}" type="datetimeFigureOut">
              <a:rPr kumimoji="1" lang="ja-JP" altLang="en-US" smtClean="0"/>
              <a:t>2015/3/9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4C4D-6FE5-4A63-B93A-27443D9CF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57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4CFD-4B00-4851-9768-EB8D9CFA2524}" type="datetimeFigureOut">
              <a:rPr kumimoji="1" lang="ja-JP" altLang="en-US" smtClean="0"/>
              <a:t>2015/3/9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4C4D-6FE5-4A63-B93A-27443D9CF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5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9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7" y="529699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4CFD-4B00-4851-9768-EB8D9CFA2524}" type="datetimeFigureOut">
              <a:rPr kumimoji="1" lang="ja-JP" altLang="en-US" smtClean="0"/>
              <a:t>2015/3/9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4C4D-6FE5-4A63-B93A-27443D9CF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99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4CFD-4B00-4851-9768-EB8D9CFA2524}" type="datetimeFigureOut">
              <a:rPr kumimoji="1" lang="ja-JP" altLang="en-US" smtClean="0"/>
              <a:t>2015/3/9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4C4D-6FE5-4A63-B93A-27443D9CF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42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4CFD-4B00-4851-9768-EB8D9CFA2524}" type="datetimeFigureOut">
              <a:rPr kumimoji="1" lang="ja-JP" altLang="en-US" smtClean="0"/>
              <a:t>2015/3/9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4C4D-6FE5-4A63-B93A-27443D9CF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01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7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4CFD-4B00-4851-9768-EB8D9CFA2524}" type="datetimeFigureOut">
              <a:rPr kumimoji="1" lang="ja-JP" altLang="en-US" smtClean="0"/>
              <a:t>2015/3/9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4C4D-6FE5-4A63-B93A-27443D9CF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12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4CFD-4B00-4851-9768-EB8D9CFA2524}" type="datetimeFigureOut">
              <a:rPr kumimoji="1" lang="ja-JP" altLang="en-US" smtClean="0"/>
              <a:t>2015/3/9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4C4D-6FE5-4A63-B93A-27443D9CF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897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4CFD-4B00-4851-9768-EB8D9CFA2524}" type="datetimeFigureOut">
              <a:rPr kumimoji="1" lang="ja-JP" altLang="en-US" smtClean="0"/>
              <a:t>2015/3/9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4C4D-6FE5-4A63-B93A-27443D9CF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34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4CFD-4B00-4851-9768-EB8D9CFA2524}" type="datetimeFigureOut">
              <a:rPr kumimoji="1" lang="ja-JP" altLang="en-US" smtClean="0"/>
              <a:t>2015/3/9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4C4D-6FE5-4A63-B93A-27443D9CF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62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4CFD-4B00-4851-9768-EB8D9CFA2524}" type="datetimeFigureOut">
              <a:rPr kumimoji="1" lang="ja-JP" altLang="en-US" smtClean="0"/>
              <a:t>2015/3/9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4C4D-6FE5-4A63-B93A-27443D9CF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4CFD-4B00-4851-9768-EB8D9CFA2524}" type="datetimeFigureOut">
              <a:rPr kumimoji="1" lang="ja-JP" altLang="en-US" smtClean="0"/>
              <a:t>2015/3/9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4C4D-6FE5-4A63-B93A-27443D9CF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78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A4CFD-4B00-4851-9768-EB8D9CFA2524}" type="datetimeFigureOut">
              <a:rPr kumimoji="1" lang="ja-JP" altLang="en-US" smtClean="0"/>
              <a:t>2015/3/9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24C4D-6FE5-4A63-B93A-27443D9CF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81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268719" y="1043908"/>
            <a:ext cx="4474031" cy="71384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13169" y="1241733"/>
            <a:ext cx="43030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命をつなぐ３箇条</a:t>
            </a:r>
            <a:endParaRPr kumimoji="1" lang="ja-JP" altLang="en-US" sz="220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96750" y="406500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建設作業員の皆様へ</a:t>
            </a:r>
            <a:endParaRPr kumimoji="1" lang="ja-JP" altLang="en-US" sz="2000" b="1" dirty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3250" y="2777222"/>
            <a:ext cx="6608787" cy="2031761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4089" y="3440831"/>
            <a:ext cx="47803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　天板の上に立っているのは、弁当箱の上に立っているのと同じで、バランスをくずすのは当たり前！</a:t>
            </a:r>
            <a:endParaRPr kumimoji="1"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0" y="9489518"/>
            <a:ext cx="6835288" cy="416496"/>
            <a:chOff x="0" y="9489504"/>
            <a:chExt cx="6835288" cy="416496"/>
          </a:xfrm>
        </p:grpSpPr>
        <p:sp>
          <p:nvSpPr>
            <p:cNvPr id="33" name="正方形/長方形 32"/>
            <p:cNvSpPr/>
            <p:nvPr/>
          </p:nvSpPr>
          <p:spPr>
            <a:xfrm>
              <a:off x="0" y="9489504"/>
              <a:ext cx="6835288" cy="41649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6427405" y="9528584"/>
              <a:ext cx="360040" cy="33833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rgbClr val="00B050"/>
                  </a:solidFill>
                  <a:latin typeface="HG丸ｺﾞｼｯｸM-PRO" pitchFamily="50" charset="-128"/>
                  <a:ea typeface="HG丸ｺﾞｼｯｸM-PRO" pitchFamily="50" charset="-128"/>
                </a:rPr>
                <a:t>１</a:t>
              </a:r>
              <a:endParaRPr kumimoji="1" lang="ja-JP" altLang="en-US" sz="1600" dirty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73062" y="9589920"/>
              <a:ext cx="5851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お問合せ　</a:t>
              </a:r>
              <a:r>
                <a:rPr lang="ja-JP" altLang="en-US" sz="1200" dirty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滋賀</a:t>
              </a:r>
              <a:r>
                <a:rPr kumimoji="1" lang="ja-JP" altLang="en-US" sz="1200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労働局労働基準部健康安全課　電話　</a:t>
              </a:r>
              <a:r>
                <a:rPr kumimoji="1" lang="en-US" altLang="ja-JP" sz="1200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077-522-6650</a:t>
              </a:r>
              <a:endParaRPr kumimoji="1" lang="ja-JP" altLang="en-US" sz="120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sp>
        <p:nvSpPr>
          <p:cNvPr id="49" name="円/楕円 48"/>
          <p:cNvSpPr/>
          <p:nvPr/>
        </p:nvSpPr>
        <p:spPr>
          <a:xfrm>
            <a:off x="4859083" y="526650"/>
            <a:ext cx="1774126" cy="737932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災害事例</a:t>
            </a:r>
            <a:r>
              <a:rPr kumimoji="1" lang="ja-JP" altLang="en-US" sz="14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は</a:t>
            </a:r>
            <a:endParaRPr kumimoji="1" lang="en-US" altLang="ja-JP" sz="1400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1400" dirty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裏面</a:t>
            </a:r>
            <a:r>
              <a:rPr kumimoji="1" lang="ja-JP" altLang="en-US" sz="14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に</a:t>
            </a:r>
            <a:r>
              <a:rPr kumimoji="1" lang="ja-JP" altLang="en-US" sz="1400" i="1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！</a:t>
            </a:r>
            <a:endParaRPr kumimoji="1" lang="ja-JP" altLang="en-US" sz="1400" i="1" dirty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97360" y="128466"/>
            <a:ext cx="2107503" cy="17199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75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 w="63500" h="254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6000" dirty="0">
              <a:solidFill>
                <a:schemeClr val="tx1"/>
              </a:solidFill>
              <a:latin typeface="ＤＦ特太ゴシック体" pitchFamily="49" charset="-128"/>
              <a:ea typeface="ＤＦ特太ゴシック体" pitchFamily="49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81202" y="180893"/>
            <a:ext cx="932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 smtClean="0">
                <a:latin typeface="HG丸ｺﾞｼｯｸM-PRO" pitchFamily="50" charset="-128"/>
                <a:ea typeface="HG丸ｺﾞｼｯｸM-PRO" pitchFamily="50" charset="-128"/>
              </a:rPr>
              <a:t>脚</a:t>
            </a:r>
            <a:endParaRPr kumimoji="1" lang="ja-JP" altLang="en-US" sz="6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048420" y="704393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6000" b="1" dirty="0" smtClean="0">
                <a:latin typeface="HG丸ｺﾞｼｯｸM-PRO" pitchFamily="50" charset="-128"/>
                <a:ea typeface="HG丸ｺﾞｼｯｸM-PRO" pitchFamily="50" charset="-128"/>
              </a:rPr>
              <a:t>立</a:t>
            </a:r>
            <a:endParaRPr kumimoji="1" lang="ja-JP" altLang="en-US" sz="6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7360" y="2466646"/>
            <a:ext cx="4843808" cy="6601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75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tIns="144000" bIns="144000" rtlCol="0" anchor="ctr" anchorCtr="0">
            <a:spAutoFit/>
          </a:bodyPr>
          <a:lstStyle/>
          <a:p>
            <a:r>
              <a:rPr lang="ja-JP" altLang="en-US" sz="2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第１条 天板には立つ</a:t>
            </a:r>
            <a:r>
              <a:rPr lang="ja-JP" altLang="en-US" sz="2400" dirty="0" err="1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べ</a:t>
            </a:r>
            <a:r>
              <a:rPr lang="ja-JP" altLang="en-US" sz="2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からず！</a:t>
            </a:r>
            <a:endParaRPr kumimoji="1" lang="ja-JP" altLang="en-US" sz="24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192286" y="5961111"/>
            <a:ext cx="4489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　脚立の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あし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のすべり、踏み板からのあしのすべり・・・わかっているけど、すべっちゃった・・・ってありませんか？</a:t>
            </a:r>
            <a:endParaRPr kumimoji="1"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29993" y="7587328"/>
            <a:ext cx="6608787" cy="1759231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3250" y="7257256"/>
            <a:ext cx="5669740" cy="6601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75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tIns="144000" bIns="144000" rtlCol="0" anchor="ctr" anchorCtr="0">
            <a:spAutoFit/>
          </a:bodyPr>
          <a:lstStyle/>
          <a:p>
            <a:r>
              <a:rPr lang="ja-JP" altLang="en-US" sz="2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第３条 のぼり降りは両手で行うべし！</a:t>
            </a:r>
            <a:endParaRPr kumimoji="1" lang="ja-JP" altLang="en-US" sz="24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24887" y="8121352"/>
            <a:ext cx="45648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　片手で物をもっての、のぼり降りはバランスも悪ければ、そもそも、とても難しいやり方だと思いませんか？</a:t>
            </a:r>
            <a:endParaRPr kumimoji="1"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8" name="Picture 4" descr="\\SDL34000001\personal34\kawamitsuh\redirects\Pictures\脚立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191" y="2875965"/>
            <a:ext cx="1450233" cy="183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\\SDL34000001\personal34\kawamitsuh\redirects\Pictures\脚立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09" y="5673080"/>
            <a:ext cx="1827739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5776162" y="9659779"/>
            <a:ext cx="581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/>
                </a:solidFill>
              </a:rPr>
              <a:t>H27.2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\\SDL34000001\personal34\kawamitsuh\redirects\Pictures\脚立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081" y="7983941"/>
            <a:ext cx="1588977" cy="132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432325" y="1899340"/>
            <a:ext cx="4538422" cy="369332"/>
          </a:xfrm>
          <a:prstGeom prst="wedgeRectCallout">
            <a:avLst>
              <a:gd name="adj1" fmla="val -60756"/>
              <a:gd name="adj2" fmla="val -56133"/>
            </a:avLst>
          </a:prstGeom>
          <a:noFill/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脚立はやむを得ない臨時のときに使うもの！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29994" y="5304688"/>
            <a:ext cx="6623478" cy="188056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13250" y="4940883"/>
            <a:ext cx="6299934" cy="6601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75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tIns="144000" bIns="144000" rtlCol="0" anchor="ctr" anchorCtr="0">
            <a:spAutoFit/>
          </a:bodyPr>
          <a:lstStyle/>
          <a:p>
            <a:r>
              <a:rPr lang="ja-JP" altLang="en-US" sz="2400" dirty="0" smtClean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第２条 あしのすべり止めは万全にすべし！</a:t>
            </a:r>
            <a:endParaRPr kumimoji="1" lang="ja-JP" altLang="en-US" sz="24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116678" y="4843430"/>
            <a:ext cx="60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丸ｺﾞｼｯｸM-PRO" pitchFamily="50" charset="-128"/>
                <a:ea typeface="HG丸ｺﾞｼｯｸM-PRO" pitchFamily="50" charset="-128"/>
              </a:rPr>
              <a:t>・</a:t>
            </a:r>
            <a:endParaRPr kumimoji="1" lang="en-US" altLang="ja-JP" sz="24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382504" y="4843022"/>
            <a:ext cx="60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丸ｺﾞｼｯｸM-PRO" pitchFamily="50" charset="-128"/>
                <a:ea typeface="HG丸ｺﾞｼｯｸM-PRO" pitchFamily="50" charset="-128"/>
              </a:rPr>
              <a:t>・</a:t>
            </a:r>
            <a:endParaRPr kumimoji="1" lang="en-US" altLang="ja-JP" sz="24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344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113250" y="5663206"/>
            <a:ext cx="6608787" cy="375428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0" y="9489518"/>
            <a:ext cx="6835288" cy="416496"/>
            <a:chOff x="0" y="9489504"/>
            <a:chExt cx="6835288" cy="416496"/>
          </a:xfrm>
        </p:grpSpPr>
        <p:sp>
          <p:nvSpPr>
            <p:cNvPr id="6" name="正方形/長方形 5"/>
            <p:cNvSpPr/>
            <p:nvPr/>
          </p:nvSpPr>
          <p:spPr>
            <a:xfrm>
              <a:off x="0" y="9489504"/>
              <a:ext cx="6835288" cy="41649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6427405" y="9528584"/>
              <a:ext cx="360040" cy="33833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>
                  <a:solidFill>
                    <a:srgbClr val="00B050"/>
                  </a:solidFill>
                  <a:latin typeface="HG丸ｺﾞｼｯｸM-PRO" pitchFamily="50" charset="-128"/>
                  <a:ea typeface="HG丸ｺﾞｼｯｸM-PRO" pitchFamily="50" charset="-128"/>
                </a:rPr>
                <a:t>2</a:t>
              </a:r>
              <a:endParaRPr kumimoji="1" lang="ja-JP" altLang="en-US" sz="1600" dirty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73062" y="9589920"/>
              <a:ext cx="5851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お問合せ　</a:t>
              </a:r>
              <a:r>
                <a:rPr lang="ja-JP" altLang="en-US" sz="1200" dirty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滋賀</a:t>
              </a:r>
              <a:r>
                <a:rPr kumimoji="1" lang="ja-JP" altLang="en-US" sz="1200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労働局労働基準部健康安全課　電話　</a:t>
              </a:r>
              <a:r>
                <a:rPr kumimoji="1" lang="en-US" altLang="ja-JP" sz="1200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077-522-6650</a:t>
              </a:r>
              <a:endParaRPr kumimoji="1" lang="ja-JP" altLang="en-US" sz="120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21515"/>
              </p:ext>
            </p:extLst>
          </p:nvPr>
        </p:nvGraphicFramePr>
        <p:xfrm>
          <a:off x="193678" y="704528"/>
          <a:ext cx="6548973" cy="456018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155202"/>
                <a:gridCol w="1440160"/>
                <a:gridCol w="720080"/>
                <a:gridCol w="1080120"/>
                <a:gridCol w="576064"/>
                <a:gridCol w="577347"/>
              </a:tblGrid>
              <a:tr h="368829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何をしていて</a:t>
                      </a:r>
                      <a:endParaRPr lang="ja-JP" altLang="en-US" sz="1100" b="1" i="0" u="none" strike="noStrike" dirty="0">
                        <a:solidFill>
                          <a:srgbClr val="00008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どうなった</a:t>
                      </a:r>
                      <a:endParaRPr lang="ja-JP" alt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ケガ</a:t>
                      </a:r>
                      <a:endParaRPr lang="ja-JP" alt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u="none" strike="noStrike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休業見込</a:t>
                      </a:r>
                      <a:r>
                        <a:rPr lang="en-US" altLang="ja-JP" sz="1100" b="0" u="none" strike="noStrike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(</a:t>
                      </a:r>
                      <a:r>
                        <a:rPr lang="ja-JP" altLang="en-US" sz="1100" b="0" u="none" strike="noStrike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lang="en-US" altLang="ja-JP" sz="1100" b="0" u="none" strike="noStrike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  <a:endParaRPr lang="en-US" altLang="ja-JP" sz="1100" b="0" i="0" u="none" strike="noStrike" dirty="0">
                        <a:solidFill>
                          <a:srgbClr val="00008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年代</a:t>
                      </a:r>
                      <a:endParaRPr lang="ja-JP" altLang="en-US" sz="1100" b="1" i="0" u="none" strike="noStrike" dirty="0">
                        <a:solidFill>
                          <a:srgbClr val="00008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経験（年）</a:t>
                      </a:r>
                      <a:endParaRPr lang="en-US" altLang="ja-JP" sz="1100" b="1" i="0" u="none" strike="noStrike" dirty="0">
                        <a:solidFill>
                          <a:srgbClr val="00008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50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外灯取り付け作業中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脚立が不安定のため</a:t>
                      </a:r>
                      <a:endParaRPr lang="en-US" altLang="ja-JP" sz="11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b"/>
                      <a:r>
                        <a:rPr lang="en-US" altLang="ja-JP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1.2</a:t>
                      </a:r>
                      <a:r>
                        <a:rPr lang="ja-JP" altLang="en-US" sz="1100" b="0" i="0" u="none" strike="noStrike" dirty="0" err="1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ｍ</a:t>
                      </a:r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転落した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捻挫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４ヶ月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５</a:t>
                      </a:r>
                      <a:r>
                        <a:rPr lang="en-US" altLang="ja-JP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0</a:t>
                      </a:r>
                      <a:r>
                        <a:rPr lang="ja-JP" altLang="en-US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代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３</a:t>
                      </a:r>
                      <a:endParaRPr lang="en-US" altLang="ja-JP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998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天板にのり、梁組み作業中</a:t>
                      </a:r>
                      <a:endParaRPr lang="en-US" altLang="ja-JP" sz="11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バランスを崩して</a:t>
                      </a:r>
                      <a:endParaRPr lang="en-US" altLang="ja-JP" sz="11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２ｍ転落した</a:t>
                      </a:r>
                      <a:endParaRPr lang="en-US" altLang="ja-JP" sz="11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骨折</a:t>
                      </a:r>
                      <a:endParaRPr lang="en-US" altLang="ja-JP" sz="11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１ヶ月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３</a:t>
                      </a:r>
                      <a:r>
                        <a:rPr lang="en-US" altLang="ja-JP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0</a:t>
                      </a:r>
                      <a:r>
                        <a:rPr lang="ja-JP" altLang="en-US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代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７</a:t>
                      </a:r>
                      <a:endParaRPr lang="en-US" altLang="ja-JP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869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電動ドリルを使用し、焼板の</a:t>
                      </a:r>
                      <a:endParaRPr lang="en-US" altLang="ja-JP" sz="11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l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張り付け作業中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脚立とも転倒</a:t>
                      </a:r>
                      <a:endParaRPr lang="en-US" altLang="ja-JP" sz="11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骨折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lang="ja-JP" altLang="en-US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ヶ月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50</a:t>
                      </a:r>
                      <a:r>
                        <a:rPr lang="ja-JP" altLang="en-US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代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37</a:t>
                      </a:r>
                      <a:endParaRPr lang="en-US" altLang="ja-JP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229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解体工事の</a:t>
                      </a:r>
                      <a:r>
                        <a:rPr lang="ja-JP" altLang="en-US" sz="1100" b="0" i="0" u="none" strike="noStrike" dirty="0" err="1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とゆ</a:t>
                      </a:r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外し作業中</a:t>
                      </a:r>
                      <a:endParaRPr lang="en-US" altLang="ja-JP" sz="11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脚立の開止めが外れ</a:t>
                      </a:r>
                      <a:endParaRPr lang="en-US" altLang="ja-JP" sz="11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b"/>
                      <a:r>
                        <a:rPr lang="en-US" altLang="ja-JP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 err="1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ｍ</a:t>
                      </a:r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転落した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捻挫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lang="ja-JP" altLang="en-US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ヶ月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50</a:t>
                      </a:r>
                      <a:r>
                        <a:rPr lang="ja-JP" altLang="en-US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代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32</a:t>
                      </a:r>
                      <a:endParaRPr lang="en-US" altLang="ja-JP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989">
                <a:tc>
                  <a:txBody>
                    <a:bodyPr/>
                    <a:lstStyle/>
                    <a:p>
                      <a:pPr lvl="0" algn="l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天板にのりリフォーム内装作</a:t>
                      </a:r>
                      <a:endParaRPr lang="en-US" altLang="ja-JP" sz="11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lvl="0" algn="l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業中</a:t>
                      </a:r>
                    </a:p>
                    <a:p>
                      <a:pPr algn="ctr" fontAlgn="b"/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バランスを崩して</a:t>
                      </a:r>
                      <a:endParaRPr lang="en-US" altLang="ja-JP" sz="11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b"/>
                      <a:r>
                        <a:rPr lang="en-US" altLang="ja-JP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 err="1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ｍ</a:t>
                      </a:r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転落した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打撲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lang="ja-JP" altLang="en-US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ヶ月以内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</a:t>
                      </a:r>
                      <a:r>
                        <a:rPr lang="ja-JP" altLang="en-US" sz="110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代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4</a:t>
                      </a:r>
                      <a:endParaRPr lang="en-US" altLang="ja-JP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977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太陽光</a:t>
                      </a:r>
                      <a:r>
                        <a:rPr lang="en-US" altLang="ja-JP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j</a:t>
                      </a:r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発電設置作業中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製品を持ちながら登</a:t>
                      </a:r>
                      <a:endParaRPr lang="en-US" altLang="ja-JP" sz="11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り、バランスを崩し</a:t>
                      </a:r>
                      <a:r>
                        <a:rPr lang="en-US" altLang="ja-JP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1.5</a:t>
                      </a:r>
                      <a:r>
                        <a:rPr lang="ja-JP" altLang="en-US" sz="1100" b="0" i="0" u="none" strike="noStrike" dirty="0" err="1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ｍ</a:t>
                      </a:r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転落した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骨折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ヶ月半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40</a:t>
                      </a:r>
                      <a:r>
                        <a:rPr lang="ja-JP" altLang="en-US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代</a:t>
                      </a:r>
                      <a:endParaRPr lang="ja-JP" altLang="en-US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endParaRPr lang="en-US" altLang="ja-JP" sz="11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5" name="テキスト ボックス 64"/>
          <p:cNvSpPr txBox="1"/>
          <p:nvPr/>
        </p:nvSpPr>
        <p:spPr>
          <a:xfrm>
            <a:off x="911881" y="200472"/>
            <a:ext cx="51125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墜落・転落（建設業の脚立作業）災害事例</a:t>
            </a:r>
            <a:endParaRPr kumimoji="1" lang="ja-JP" altLang="en-US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0448" y="5929513"/>
            <a:ext cx="6399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環境省熱中症予防情報（県内各地点の暑さ指数がわかります）</a:t>
            </a:r>
            <a:r>
              <a:rPr kumimoji="1" lang="ja-JP" altLang="en-US" sz="1000" dirty="0" smtClean="0"/>
              <a:t>　　</a:t>
            </a:r>
            <a:r>
              <a:rPr lang="en-US" altLang="ja-JP" sz="1200" dirty="0" smtClean="0">
                <a:solidFill>
                  <a:srgbClr val="2838CE"/>
                </a:solidFill>
              </a:rPr>
              <a:t>http</a:t>
            </a:r>
            <a:r>
              <a:rPr lang="en-US" altLang="ja-JP" sz="1200" dirty="0">
                <a:solidFill>
                  <a:srgbClr val="2838CE"/>
                </a:solidFill>
              </a:rPr>
              <a:t>://www.wbgt.env.go.jp</a:t>
            </a:r>
            <a:r>
              <a:rPr lang="en-US" altLang="ja-JP" sz="1200" dirty="0" smtClean="0">
                <a:solidFill>
                  <a:srgbClr val="2838CE"/>
                </a:solidFill>
              </a:rPr>
              <a:t>/ </a:t>
            </a:r>
            <a:endParaRPr lang="en-US" altLang="ja-JP" sz="1200" dirty="0">
              <a:solidFill>
                <a:srgbClr val="2838CE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6957" y="6206512"/>
            <a:ext cx="63467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熱中症予防情報メールの配信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サービス（無料</a:t>
            </a:r>
            <a:r>
              <a:rPr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lang="ja-JP" altLang="en-US" sz="1000" dirty="0" smtClean="0"/>
              <a:t>　　</a:t>
            </a:r>
            <a:r>
              <a:rPr lang="en-US" altLang="ja-JP" sz="1200" dirty="0" smtClean="0"/>
              <a:t> </a:t>
            </a:r>
            <a:r>
              <a:rPr lang="en-US" altLang="ja-JP" sz="1200" dirty="0">
                <a:solidFill>
                  <a:srgbClr val="2838CE"/>
                </a:solidFill>
              </a:rPr>
              <a:t>http://www.wbgt.env.go.jp/mail_service.php </a:t>
            </a:r>
            <a:endParaRPr lang="ja-JP" altLang="en-US" sz="1200" dirty="0">
              <a:solidFill>
                <a:srgbClr val="2838CE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32428" y="5526723"/>
            <a:ext cx="2393924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熱中症にならないために</a:t>
            </a:r>
            <a:r>
              <a:rPr kumimoji="1" lang="ja-JP" altLang="en-US" sz="1400" b="1" i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！</a:t>
            </a:r>
            <a:endParaRPr kumimoji="1" lang="ja-JP" altLang="en-US" sz="1400" b="1" i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521858"/>
              </p:ext>
            </p:extLst>
          </p:nvPr>
        </p:nvGraphicFramePr>
        <p:xfrm>
          <a:off x="247390" y="7438547"/>
          <a:ext cx="6340508" cy="1950720"/>
        </p:xfrm>
        <a:graphic>
          <a:graphicData uri="http://schemas.openxmlformats.org/drawingml/2006/table">
            <a:tbl>
              <a:tblPr firstRow="1">
                <a:tableStyleId>{E8B1032C-EA38-4F05-BA0D-38AFFFC7BED3}</a:tableStyleId>
              </a:tblPr>
              <a:tblGrid>
                <a:gridCol w="2245506"/>
                <a:gridCol w="1152128"/>
                <a:gridCol w="936104"/>
                <a:gridCol w="1080120"/>
                <a:gridCol w="926650"/>
              </a:tblGrid>
              <a:tr h="0">
                <a:tc rowSpan="2">
                  <a:txBody>
                    <a:bodyPr/>
                    <a:lstStyle/>
                    <a:p>
                      <a:r>
                        <a:rPr lang="ja-JP" altLang="en-US" sz="12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代謝率区分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zh-TW" altLang="en-US" sz="10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ＷＢＧＴ基準値　（℃） </a:t>
                      </a:r>
                      <a:endParaRPr lang="en-US" altLang="zh-TW" sz="10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0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熱に順化している人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0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熱に順化していない人 </a:t>
                      </a:r>
                      <a:endParaRPr lang="en-US" altLang="ja-JP" sz="10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0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（安静）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　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33</a:t>
                      </a:r>
                      <a:endParaRPr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　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32</a:t>
                      </a:r>
                      <a:endParaRPr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lang="zh-TW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（低代謝率：軽作業）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　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30</a:t>
                      </a:r>
                      <a:endParaRPr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　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29</a:t>
                      </a:r>
                      <a:endParaRPr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（中程度代謝率：中程度の作業）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　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28</a:t>
                      </a:r>
                      <a:endParaRPr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　</a:t>
                      </a:r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26</a:t>
                      </a:r>
                      <a:endParaRPr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ja-JP" altLang="en-US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気流を感じない時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気流を感じる時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気流を感じない時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気流を感じる時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3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（高代謝率：激しい作業）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23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4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（極高代謝率：極激しい作業）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2744574" y="5680612"/>
            <a:ext cx="38655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i="1" dirty="0" smtClean="0">
                <a:latin typeface="HG丸ｺﾞｼｯｸM-PRO" pitchFamily="50" charset="-128"/>
                <a:ea typeface="HG丸ｺﾞｼｯｸM-PRO" pitchFamily="50" charset="-128"/>
              </a:rPr>
              <a:t>環境省が提供している</a:t>
            </a:r>
            <a:r>
              <a:rPr kumimoji="1" lang="en-US" altLang="ja-JP" sz="1000" i="1" dirty="0" smtClean="0">
                <a:latin typeface="HG丸ｺﾞｼｯｸM-PRO" pitchFamily="50" charset="-128"/>
                <a:ea typeface="HG丸ｺﾞｼｯｸM-PRO" pitchFamily="50" charset="-128"/>
              </a:rPr>
              <a:t>WBGT</a:t>
            </a:r>
            <a:r>
              <a:rPr kumimoji="1" lang="ja-JP" altLang="en-US" sz="1000" i="1" dirty="0" smtClean="0">
                <a:latin typeface="HG丸ｺﾞｼｯｸM-PRO" pitchFamily="50" charset="-128"/>
                <a:ea typeface="HG丸ｺﾞｼｯｸM-PRO" pitchFamily="50" charset="-128"/>
              </a:rPr>
              <a:t>値（暑さ指数）を活用しましょう</a:t>
            </a:r>
            <a:endParaRPr kumimoji="1" lang="ja-JP" altLang="en-US" sz="1400" i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958507"/>
              </p:ext>
            </p:extLst>
          </p:nvPr>
        </p:nvGraphicFramePr>
        <p:xfrm>
          <a:off x="244255" y="6969224"/>
          <a:ext cx="6346778" cy="37110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397037"/>
                <a:gridCol w="1124580"/>
                <a:gridCol w="1199551"/>
                <a:gridCol w="1349495"/>
                <a:gridCol w="1276115"/>
              </a:tblGrid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WBGT</a:t>
                      </a:r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値</a:t>
                      </a:r>
                      <a:endParaRPr lang="en-US" altLang="ja-JP" sz="12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b"/>
                      <a:r>
                        <a:rPr lang="en-US" altLang="ja-JP" sz="8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※</a:t>
                      </a:r>
                      <a:r>
                        <a:rPr lang="ja-JP" altLang="en-US" sz="8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 気温ではありません</a:t>
                      </a:r>
                      <a:endParaRPr lang="ja-JP" altLang="en-US" sz="8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注　　意</a:t>
                      </a:r>
                      <a:endParaRPr lang="en-US" altLang="ja-JP" sz="12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25</a:t>
                      </a:r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未満</a:t>
                      </a:r>
                      <a:endParaRPr lang="ja-JP" altLang="en-US" sz="12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警　　戒</a:t>
                      </a:r>
                      <a:endParaRPr lang="en-US" altLang="ja-JP" sz="12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25</a:t>
                      </a:r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28</a:t>
                      </a:r>
                      <a:endParaRPr lang="ja-JP" altLang="en-US" sz="12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厳重警戒</a:t>
                      </a:r>
                      <a:endParaRPr lang="en-US" altLang="ja-JP" sz="12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28</a:t>
                      </a:r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31</a:t>
                      </a:r>
                      <a:endParaRPr lang="ja-JP" altLang="en-US" sz="12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危　　険</a:t>
                      </a:r>
                      <a:endParaRPr lang="en-US" altLang="ja-JP" sz="12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31</a:t>
                      </a:r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以上</a:t>
                      </a:r>
                      <a:endParaRPr lang="en-US" altLang="ja-JP" sz="1200" b="0" i="0" u="none" strike="noStrike" dirty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E3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303691"/>
              </p:ext>
            </p:extLst>
          </p:nvPr>
        </p:nvGraphicFramePr>
        <p:xfrm>
          <a:off x="268022" y="6516253"/>
          <a:ext cx="6346777" cy="39137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397037"/>
                <a:gridCol w="1124579"/>
                <a:gridCol w="1199551"/>
                <a:gridCol w="1349495"/>
                <a:gridCol w="1276115"/>
              </a:tblGrid>
              <a:tr h="203147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参考例：大津市</a:t>
                      </a:r>
                      <a:endParaRPr lang="en-US" altLang="ja-JP" sz="12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9</a:t>
                      </a:r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時</a:t>
                      </a:r>
                      <a:endParaRPr lang="en-US" altLang="ja-JP" sz="12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時</a:t>
                      </a:r>
                      <a:endParaRPr lang="en-US" altLang="ja-JP" sz="12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15</a:t>
                      </a:r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時</a:t>
                      </a:r>
                      <a:endParaRPr lang="en-US" altLang="ja-JP" sz="12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18</a:t>
                      </a:r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時</a:t>
                      </a:r>
                      <a:endParaRPr lang="en-US" altLang="ja-JP" sz="12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38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8</a:t>
                      </a:r>
                      <a:r>
                        <a:rPr lang="ja-JP" altLang="en-US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月某日（某）</a:t>
                      </a:r>
                      <a:endParaRPr lang="en-US" altLang="ja-JP" sz="1200" b="0" i="0" u="none" strike="noStrike" dirty="0" smtClean="0"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29</a:t>
                      </a: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30</a:t>
                      </a: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31</a:t>
                      </a: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3E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200" b="0" i="0" u="none" strike="noStrike" dirty="0" smtClean="0"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29</a:t>
                      </a:r>
                    </a:p>
                  </a:txBody>
                  <a:tcPr marL="5345" marR="5345" marT="534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3417644" y="5308370"/>
            <a:ext cx="32816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00" dirty="0" smtClean="0">
                <a:latin typeface="+mj-ea"/>
                <a:ea typeface="+mj-ea"/>
              </a:rPr>
              <a:t>※</a:t>
            </a:r>
            <a:r>
              <a:rPr kumimoji="1" lang="ja-JP" altLang="en-US" sz="1000" dirty="0" smtClean="0">
                <a:latin typeface="+mj-ea"/>
                <a:ea typeface="+mj-ea"/>
              </a:rPr>
              <a:t>平成</a:t>
            </a:r>
            <a:r>
              <a:rPr kumimoji="1" lang="en-US" altLang="ja-JP" sz="1000" dirty="0" smtClean="0">
                <a:latin typeface="+mj-ea"/>
                <a:ea typeface="+mj-ea"/>
              </a:rPr>
              <a:t>25</a:t>
            </a:r>
            <a:r>
              <a:rPr kumimoji="1" lang="ja-JP" altLang="en-US" sz="1000" dirty="0" smtClean="0">
                <a:latin typeface="+mj-ea"/>
                <a:ea typeface="+mj-ea"/>
              </a:rPr>
              <a:t>年</a:t>
            </a:r>
            <a:r>
              <a:rPr kumimoji="1" lang="en-US" altLang="ja-JP" sz="1000" dirty="0" smtClean="0">
                <a:latin typeface="+mj-ea"/>
                <a:ea typeface="+mj-ea"/>
              </a:rPr>
              <a:t>1</a:t>
            </a:r>
            <a:r>
              <a:rPr kumimoji="1" lang="ja-JP" altLang="en-US" sz="1000" dirty="0" smtClean="0">
                <a:latin typeface="+mj-ea"/>
                <a:ea typeface="+mj-ea"/>
              </a:rPr>
              <a:t>月以降に実際に発生した</a:t>
            </a:r>
            <a:r>
              <a:rPr lang="ja-JP" altLang="en-US" sz="1000" dirty="0">
                <a:latin typeface="+mj-ea"/>
                <a:ea typeface="+mj-ea"/>
              </a:rPr>
              <a:t>事例</a:t>
            </a:r>
            <a:r>
              <a:rPr kumimoji="1" lang="ja-JP" altLang="en-US" sz="1000" dirty="0" smtClean="0">
                <a:latin typeface="+mj-ea"/>
                <a:ea typeface="+mj-ea"/>
              </a:rPr>
              <a:t>です。</a:t>
            </a:r>
            <a:endParaRPr kumimoji="1" lang="ja-JP" altLang="en-US" sz="1000" dirty="0">
              <a:latin typeface="+mj-ea"/>
              <a:ea typeface="+mj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45224" y="9659779"/>
            <a:ext cx="9120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/>
                </a:solidFill>
              </a:rPr>
              <a:t>H27.3</a:t>
            </a:r>
            <a:r>
              <a:rPr kumimoji="1" lang="ja-JP" altLang="en-US" sz="1000" dirty="0" smtClean="0">
                <a:solidFill>
                  <a:schemeClr val="bg1"/>
                </a:solidFill>
              </a:rPr>
              <a:t>更新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63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348</Words>
  <Application>Microsoft Office PowerPoint</Application>
  <PresentationFormat>A4 210 x 297 mm</PresentationFormat>
  <Paragraphs>123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夏井　智毅</dc:creator>
  <cp:lastModifiedBy>小林　弦太</cp:lastModifiedBy>
  <cp:revision>92</cp:revision>
  <cp:lastPrinted>2015-02-18T00:43:43Z</cp:lastPrinted>
  <dcterms:created xsi:type="dcterms:W3CDTF">2013-06-06T01:53:11Z</dcterms:created>
  <dcterms:modified xsi:type="dcterms:W3CDTF">2015-03-09T05:02:47Z</dcterms:modified>
</cp:coreProperties>
</file>