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59" r:id="rId5"/>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E40"/>
    <a:srgbClr val="2838CE"/>
    <a:srgbClr val="B6FE02"/>
    <a:srgbClr val="E48A40"/>
    <a:srgbClr val="00D661"/>
    <a:srgbClr val="00CC5C"/>
    <a:srgbClr val="0619A6"/>
    <a:srgbClr val="FF2A25"/>
    <a:srgbClr val="E28436"/>
    <a:srgbClr val="FFCC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autoAdjust="0"/>
    <p:restoredTop sz="94660" autoAdjust="0"/>
  </p:normalViewPr>
  <p:slideViewPr>
    <p:cSldViewPr>
      <p:cViewPr>
        <p:scale>
          <a:sx n="77" d="100"/>
          <a:sy n="77" d="100"/>
        </p:scale>
        <p:origin x="-1428" y="222"/>
      </p:cViewPr>
      <p:guideLst>
        <p:guide orient="horz" pos="3120"/>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7"/>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16A4CFD-4B00-4851-9768-EB8D9CFA2524}" type="datetimeFigureOut">
              <a:rPr kumimoji="1" lang="ja-JP" altLang="en-US" smtClean="0"/>
              <a:t>2015/3/9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1A24C4D-6FE5-4A63-B93A-27443D9CF08F}" type="slidenum">
              <a:rPr kumimoji="1" lang="ja-JP" altLang="en-US" smtClean="0"/>
              <a:t>‹#›</a:t>
            </a:fld>
            <a:endParaRPr kumimoji="1" lang="ja-JP" altLang="en-US"/>
          </a:p>
        </p:txBody>
      </p:sp>
    </p:spTree>
    <p:extLst>
      <p:ext uri="{BB962C8B-B14F-4D97-AF65-F5344CB8AC3E}">
        <p14:creationId xmlns:p14="http://schemas.microsoft.com/office/powerpoint/2010/main" val="3624573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16A4CFD-4B00-4851-9768-EB8D9CFA2524}" type="datetimeFigureOut">
              <a:rPr kumimoji="1" lang="ja-JP" altLang="en-US" smtClean="0"/>
              <a:t>2015/3/9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1A24C4D-6FE5-4A63-B93A-27443D9CF08F}" type="slidenum">
              <a:rPr kumimoji="1" lang="ja-JP" altLang="en-US" smtClean="0"/>
              <a:t>‹#›</a:t>
            </a:fld>
            <a:endParaRPr kumimoji="1" lang="ja-JP" altLang="en-US"/>
          </a:p>
        </p:txBody>
      </p:sp>
    </p:spTree>
    <p:extLst>
      <p:ext uri="{BB962C8B-B14F-4D97-AF65-F5344CB8AC3E}">
        <p14:creationId xmlns:p14="http://schemas.microsoft.com/office/powerpoint/2010/main" val="131153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702"/>
            <a:ext cx="1157288" cy="1126807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9" y="529702"/>
            <a:ext cx="3357563" cy="1126807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16A4CFD-4B00-4851-9768-EB8D9CFA2524}" type="datetimeFigureOut">
              <a:rPr kumimoji="1" lang="ja-JP" altLang="en-US" smtClean="0"/>
              <a:t>2015/3/9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1A24C4D-6FE5-4A63-B93A-27443D9CF08F}" type="slidenum">
              <a:rPr kumimoji="1" lang="ja-JP" altLang="en-US" smtClean="0"/>
              <a:t>‹#›</a:t>
            </a:fld>
            <a:endParaRPr kumimoji="1" lang="ja-JP" altLang="en-US"/>
          </a:p>
        </p:txBody>
      </p:sp>
    </p:spTree>
    <p:extLst>
      <p:ext uri="{BB962C8B-B14F-4D97-AF65-F5344CB8AC3E}">
        <p14:creationId xmlns:p14="http://schemas.microsoft.com/office/powerpoint/2010/main" val="2893997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16A4CFD-4B00-4851-9768-EB8D9CFA2524}" type="datetimeFigureOut">
              <a:rPr kumimoji="1" lang="ja-JP" altLang="en-US" smtClean="0"/>
              <a:t>2015/3/9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1A24C4D-6FE5-4A63-B93A-27443D9CF08F}" type="slidenum">
              <a:rPr kumimoji="1" lang="ja-JP" altLang="en-US" smtClean="0"/>
              <a:t>‹#›</a:t>
            </a:fld>
            <a:endParaRPr kumimoji="1" lang="ja-JP" altLang="en-US"/>
          </a:p>
        </p:txBody>
      </p:sp>
    </p:spTree>
    <p:extLst>
      <p:ext uri="{BB962C8B-B14F-4D97-AF65-F5344CB8AC3E}">
        <p14:creationId xmlns:p14="http://schemas.microsoft.com/office/powerpoint/2010/main" val="4106425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7"/>
            <a:ext cx="5829300" cy="216693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16A4CFD-4B00-4851-9768-EB8D9CFA2524}" type="datetimeFigureOut">
              <a:rPr kumimoji="1" lang="ja-JP" altLang="en-US" smtClean="0"/>
              <a:t>2015/3/9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1A24C4D-6FE5-4A63-B93A-27443D9CF08F}" type="slidenum">
              <a:rPr kumimoji="1" lang="ja-JP" altLang="en-US" smtClean="0"/>
              <a:t>‹#›</a:t>
            </a:fld>
            <a:endParaRPr kumimoji="1" lang="ja-JP" altLang="en-US"/>
          </a:p>
        </p:txBody>
      </p:sp>
    </p:spTree>
    <p:extLst>
      <p:ext uri="{BB962C8B-B14F-4D97-AF65-F5344CB8AC3E}">
        <p14:creationId xmlns:p14="http://schemas.microsoft.com/office/powerpoint/2010/main" val="1356014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9" y="3081868"/>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4" y="3081868"/>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16A4CFD-4B00-4851-9768-EB8D9CFA2524}" type="datetimeFigureOut">
              <a:rPr kumimoji="1" lang="ja-JP" altLang="en-US" smtClean="0"/>
              <a:t>2015/3/9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1A24C4D-6FE5-4A63-B93A-27443D9CF08F}" type="slidenum">
              <a:rPr kumimoji="1" lang="ja-JP" altLang="en-US" smtClean="0"/>
              <a:t>‹#›</a:t>
            </a:fld>
            <a:endParaRPr kumimoji="1" lang="ja-JP" altLang="en-US"/>
          </a:p>
        </p:txBody>
      </p:sp>
    </p:spTree>
    <p:extLst>
      <p:ext uri="{BB962C8B-B14F-4D97-AF65-F5344CB8AC3E}">
        <p14:creationId xmlns:p14="http://schemas.microsoft.com/office/powerpoint/2010/main" val="602125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1"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1"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3"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3"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16A4CFD-4B00-4851-9768-EB8D9CFA2524}" type="datetimeFigureOut">
              <a:rPr kumimoji="1" lang="ja-JP" altLang="en-US" smtClean="0"/>
              <a:t>2015/3/9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1A24C4D-6FE5-4A63-B93A-27443D9CF08F}" type="slidenum">
              <a:rPr kumimoji="1" lang="ja-JP" altLang="en-US" smtClean="0"/>
              <a:t>‹#›</a:t>
            </a:fld>
            <a:endParaRPr kumimoji="1" lang="ja-JP" altLang="en-US"/>
          </a:p>
        </p:txBody>
      </p:sp>
    </p:spTree>
    <p:extLst>
      <p:ext uri="{BB962C8B-B14F-4D97-AF65-F5344CB8AC3E}">
        <p14:creationId xmlns:p14="http://schemas.microsoft.com/office/powerpoint/2010/main" val="880897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16A4CFD-4B00-4851-9768-EB8D9CFA2524}" type="datetimeFigureOut">
              <a:rPr kumimoji="1" lang="ja-JP" altLang="en-US" smtClean="0"/>
              <a:t>2015/3/9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1A24C4D-6FE5-4A63-B93A-27443D9CF08F}" type="slidenum">
              <a:rPr kumimoji="1" lang="ja-JP" altLang="en-US" smtClean="0"/>
              <a:t>‹#›</a:t>
            </a:fld>
            <a:endParaRPr kumimoji="1" lang="ja-JP" altLang="en-US"/>
          </a:p>
        </p:txBody>
      </p:sp>
    </p:spTree>
    <p:extLst>
      <p:ext uri="{BB962C8B-B14F-4D97-AF65-F5344CB8AC3E}">
        <p14:creationId xmlns:p14="http://schemas.microsoft.com/office/powerpoint/2010/main" val="4275346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16A4CFD-4B00-4851-9768-EB8D9CFA2524}" type="datetimeFigureOut">
              <a:rPr kumimoji="1" lang="ja-JP" altLang="en-US" smtClean="0"/>
              <a:t>2015/3/9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1A24C4D-6FE5-4A63-B93A-27443D9CF08F}" type="slidenum">
              <a:rPr kumimoji="1" lang="ja-JP" altLang="en-US" smtClean="0"/>
              <a:t>‹#›</a:t>
            </a:fld>
            <a:endParaRPr kumimoji="1" lang="ja-JP" altLang="en-US"/>
          </a:p>
        </p:txBody>
      </p:sp>
    </p:spTree>
    <p:extLst>
      <p:ext uri="{BB962C8B-B14F-4D97-AF65-F5344CB8AC3E}">
        <p14:creationId xmlns:p14="http://schemas.microsoft.com/office/powerpoint/2010/main" val="2420622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7"/>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8" y="394410"/>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1"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16A4CFD-4B00-4851-9768-EB8D9CFA2524}" type="datetimeFigureOut">
              <a:rPr kumimoji="1" lang="ja-JP" altLang="en-US" smtClean="0"/>
              <a:t>2015/3/9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1A24C4D-6FE5-4A63-B93A-27443D9CF08F}" type="slidenum">
              <a:rPr kumimoji="1" lang="ja-JP" altLang="en-US" smtClean="0"/>
              <a:t>‹#›</a:t>
            </a:fld>
            <a:endParaRPr kumimoji="1" lang="ja-JP" altLang="en-US"/>
          </a:p>
        </p:txBody>
      </p:sp>
    </p:spTree>
    <p:extLst>
      <p:ext uri="{BB962C8B-B14F-4D97-AF65-F5344CB8AC3E}">
        <p14:creationId xmlns:p14="http://schemas.microsoft.com/office/powerpoint/2010/main" val="20081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16A4CFD-4B00-4851-9768-EB8D9CFA2524}" type="datetimeFigureOut">
              <a:rPr kumimoji="1" lang="ja-JP" altLang="en-US" smtClean="0"/>
              <a:t>2015/3/9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1A24C4D-6FE5-4A63-B93A-27443D9CF08F}" type="slidenum">
              <a:rPr kumimoji="1" lang="ja-JP" altLang="en-US" smtClean="0"/>
              <a:t>‹#›</a:t>
            </a:fld>
            <a:endParaRPr kumimoji="1" lang="ja-JP" altLang="en-US"/>
          </a:p>
        </p:txBody>
      </p:sp>
    </p:spTree>
    <p:extLst>
      <p:ext uri="{BB962C8B-B14F-4D97-AF65-F5344CB8AC3E}">
        <p14:creationId xmlns:p14="http://schemas.microsoft.com/office/powerpoint/2010/main" val="884781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6"/>
            <a:ext cx="1600200" cy="527401"/>
          </a:xfrm>
          <a:prstGeom prst="rect">
            <a:avLst/>
          </a:prstGeom>
        </p:spPr>
        <p:txBody>
          <a:bodyPr vert="horz" lIns="91440" tIns="45720" rIns="91440" bIns="45720" rtlCol="0" anchor="ctr"/>
          <a:lstStyle>
            <a:lvl1pPr algn="l">
              <a:defRPr sz="1200">
                <a:solidFill>
                  <a:schemeClr val="tx1">
                    <a:tint val="75000"/>
                  </a:schemeClr>
                </a:solidFill>
              </a:defRPr>
            </a:lvl1pPr>
          </a:lstStyle>
          <a:p>
            <a:fld id="{B16A4CFD-4B00-4851-9768-EB8D9CFA2524}" type="datetimeFigureOut">
              <a:rPr kumimoji="1" lang="ja-JP" altLang="en-US" smtClean="0"/>
              <a:t>2015/3/9</a:t>
            </a:fld>
            <a:endParaRPr kumimoji="1" lang="ja-JP" altLang="en-US"/>
          </a:p>
        </p:txBody>
      </p:sp>
      <p:sp>
        <p:nvSpPr>
          <p:cNvPr id="5" name="フッター プレースホルダー 4"/>
          <p:cNvSpPr>
            <a:spLocks noGrp="1"/>
          </p:cNvSpPr>
          <p:nvPr>
            <p:ph type="ftr" sz="quarter" idx="3"/>
          </p:nvPr>
        </p:nvSpPr>
        <p:spPr>
          <a:xfrm>
            <a:off x="2343150" y="9181396"/>
            <a:ext cx="2171700" cy="52740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1"/>
          </a:xfrm>
          <a:prstGeom prst="rect">
            <a:avLst/>
          </a:prstGeom>
        </p:spPr>
        <p:txBody>
          <a:bodyPr vert="horz" lIns="91440" tIns="45720" rIns="91440" bIns="45720" rtlCol="0" anchor="ctr"/>
          <a:lstStyle>
            <a:lvl1pPr algn="r">
              <a:defRPr sz="1200">
                <a:solidFill>
                  <a:schemeClr val="tx1">
                    <a:tint val="75000"/>
                  </a:schemeClr>
                </a:solidFill>
              </a:defRPr>
            </a:lvl1pPr>
          </a:lstStyle>
          <a:p>
            <a:fld id="{11A24C4D-6FE5-4A63-B93A-27443D9CF08F}" type="slidenum">
              <a:rPr kumimoji="1" lang="ja-JP" altLang="en-US" smtClean="0"/>
              <a:t>‹#›</a:t>
            </a:fld>
            <a:endParaRPr kumimoji="1" lang="ja-JP" altLang="en-US"/>
          </a:p>
        </p:txBody>
      </p:sp>
    </p:spTree>
    <p:extLst>
      <p:ext uri="{BB962C8B-B14F-4D97-AF65-F5344CB8AC3E}">
        <p14:creationId xmlns:p14="http://schemas.microsoft.com/office/powerpoint/2010/main" val="18048105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図 27" descr="http://anzenfiles.com/anzenworks/01kyatatuB/top09042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4716" y="2393747"/>
            <a:ext cx="1637968" cy="1745637"/>
          </a:xfrm>
          <a:prstGeom prst="rect">
            <a:avLst/>
          </a:prstGeom>
          <a:noFill/>
          <a:extLst>
            <a:ext uri="{909E8E84-426E-40DD-AFC4-6F175D3DCCD1}">
              <a14:hiddenFill xmlns:a14="http://schemas.microsoft.com/office/drawing/2010/main">
                <a:solidFill>
                  <a:srgbClr val="FFFFFF"/>
                </a:solidFill>
              </a14:hiddenFill>
            </a:ext>
          </a:extLst>
        </p:spPr>
      </p:pic>
      <p:sp>
        <p:nvSpPr>
          <p:cNvPr id="4" name="正方形/長方形 3"/>
          <p:cNvSpPr/>
          <p:nvPr/>
        </p:nvSpPr>
        <p:spPr>
          <a:xfrm>
            <a:off x="2268721" y="1043909"/>
            <a:ext cx="4474031" cy="713844"/>
          </a:xfrm>
          <a:prstGeom prst="rect">
            <a:avLst/>
          </a:prstGeom>
          <a:solidFill>
            <a:srgbClr val="00D66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p:cNvSpPr txBox="1"/>
          <p:nvPr/>
        </p:nvSpPr>
        <p:spPr>
          <a:xfrm>
            <a:off x="2268721" y="1196556"/>
            <a:ext cx="3409833" cy="461665"/>
          </a:xfrm>
          <a:prstGeom prst="rect">
            <a:avLst/>
          </a:prstGeom>
          <a:noFill/>
        </p:spPr>
        <p:txBody>
          <a:bodyPr wrap="square" rtlCol="0">
            <a:spAutoFit/>
          </a:bodyPr>
          <a:lstStyle/>
          <a:p>
            <a:pPr algn="ctr"/>
            <a:r>
              <a:rPr kumimoji="1" lang="ja-JP" altLang="en-US" sz="2400" b="1" dirty="0" smtClean="0">
                <a:solidFill>
                  <a:schemeClr val="bg1"/>
                </a:solidFill>
                <a:latin typeface="HG丸ｺﾞｼｯｸM-PRO" pitchFamily="50" charset="-128"/>
                <a:ea typeface="HG丸ｺﾞｼｯｸM-PRO" pitchFamily="50" charset="-128"/>
              </a:rPr>
              <a:t>命をつなぐ３箇条</a:t>
            </a:r>
            <a:endParaRPr kumimoji="1" lang="ja-JP" altLang="en-US" sz="2400" dirty="0">
              <a:solidFill>
                <a:schemeClr val="bg1"/>
              </a:solidFill>
              <a:latin typeface="HG丸ｺﾞｼｯｸM-PRO" pitchFamily="50" charset="-128"/>
              <a:ea typeface="HG丸ｺﾞｼｯｸM-PRO" pitchFamily="50" charset="-128"/>
            </a:endParaRPr>
          </a:p>
        </p:txBody>
      </p:sp>
      <p:sp>
        <p:nvSpPr>
          <p:cNvPr id="7" name="テキスト ボックス 6"/>
          <p:cNvSpPr txBox="1"/>
          <p:nvPr/>
        </p:nvSpPr>
        <p:spPr>
          <a:xfrm>
            <a:off x="2296750" y="406500"/>
            <a:ext cx="2507418" cy="400110"/>
          </a:xfrm>
          <a:prstGeom prst="rect">
            <a:avLst/>
          </a:prstGeom>
          <a:noFill/>
        </p:spPr>
        <p:txBody>
          <a:bodyPr wrap="none" rtlCol="0">
            <a:spAutoFit/>
          </a:bodyPr>
          <a:lstStyle/>
          <a:p>
            <a:r>
              <a:rPr lang="ja-JP" altLang="en-US" sz="2000" b="1" dirty="0" smtClean="0">
                <a:solidFill>
                  <a:srgbClr val="00B050"/>
                </a:solidFill>
                <a:latin typeface="HG丸ｺﾞｼｯｸM-PRO" pitchFamily="50" charset="-128"/>
                <a:ea typeface="HG丸ｺﾞｼｯｸM-PRO" pitchFamily="50" charset="-128"/>
              </a:rPr>
              <a:t>建設作業員の皆様へ</a:t>
            </a:r>
            <a:endParaRPr kumimoji="1" lang="ja-JP" altLang="en-US" sz="2000" b="1" dirty="0">
              <a:solidFill>
                <a:srgbClr val="00B050"/>
              </a:solidFill>
              <a:latin typeface="HG丸ｺﾞｼｯｸM-PRO" pitchFamily="50" charset="-128"/>
              <a:ea typeface="HG丸ｺﾞｼｯｸM-PRO" pitchFamily="50" charset="-128"/>
            </a:endParaRPr>
          </a:p>
        </p:txBody>
      </p:sp>
      <p:sp>
        <p:nvSpPr>
          <p:cNvPr id="11" name="正方形/長方形 10"/>
          <p:cNvSpPr/>
          <p:nvPr/>
        </p:nvSpPr>
        <p:spPr>
          <a:xfrm>
            <a:off x="133964" y="2330744"/>
            <a:ext cx="6608787" cy="1871645"/>
          </a:xfrm>
          <a:prstGeom prst="rect">
            <a:avLst/>
          </a:prstGeom>
          <a:no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203928" y="2792760"/>
            <a:ext cx="4600240" cy="1200329"/>
          </a:xfrm>
          <a:prstGeom prst="rect">
            <a:avLst/>
          </a:prstGeom>
          <a:noFill/>
        </p:spPr>
        <p:txBody>
          <a:bodyPr wrap="square" rtlCol="0">
            <a:spAutoFit/>
          </a:bodyPr>
          <a:lstStyle/>
          <a:p>
            <a:pPr>
              <a:lnSpc>
                <a:spcPct val="150000"/>
              </a:lnSpc>
            </a:pPr>
            <a:r>
              <a:rPr lang="ja-JP" altLang="en-US" sz="2400" dirty="0" smtClean="0">
                <a:latin typeface="HG丸ｺﾞｼｯｸM-PRO" pitchFamily="50" charset="-128"/>
                <a:ea typeface="HG丸ｺﾞｼｯｸM-PRO" pitchFamily="50" charset="-128"/>
              </a:rPr>
              <a:t>　命綱（安全帯）をかけよう！</a:t>
            </a:r>
            <a:endParaRPr lang="en-US" altLang="ja-JP" sz="2400" dirty="0" smtClean="0">
              <a:latin typeface="HG丸ｺﾞｼｯｸM-PRO" pitchFamily="50" charset="-128"/>
              <a:ea typeface="HG丸ｺﾞｼｯｸM-PRO" pitchFamily="50" charset="-128"/>
            </a:endParaRPr>
          </a:p>
          <a:p>
            <a:pPr>
              <a:lnSpc>
                <a:spcPct val="150000"/>
              </a:lnSpc>
            </a:pPr>
            <a:r>
              <a:rPr lang="ja-JP" altLang="en-US" sz="2400" dirty="0">
                <a:latin typeface="HG丸ｺﾞｼｯｸM-PRO" pitchFamily="50" charset="-128"/>
                <a:ea typeface="HG丸ｺﾞｼｯｸM-PRO" pitchFamily="50" charset="-128"/>
              </a:rPr>
              <a:t>　</a:t>
            </a:r>
            <a:r>
              <a:rPr lang="ja-JP" altLang="en-US" sz="2400" dirty="0" smtClean="0">
                <a:latin typeface="HG丸ｺﾞｼｯｸM-PRO" pitchFamily="50" charset="-128"/>
                <a:ea typeface="HG丸ｺﾞｼｯｸM-PRO" pitchFamily="50" charset="-128"/>
              </a:rPr>
              <a:t>腰より高い位置に</a:t>
            </a:r>
            <a:endParaRPr kumimoji="1" lang="en-US" altLang="ja-JP" sz="2400" i="1" dirty="0" smtClean="0">
              <a:latin typeface="HG丸ｺﾞｼｯｸM-PRO" pitchFamily="50" charset="-128"/>
              <a:ea typeface="HG丸ｺﾞｼｯｸM-PRO" pitchFamily="50" charset="-128"/>
            </a:endParaRPr>
          </a:p>
        </p:txBody>
      </p:sp>
      <p:sp>
        <p:nvSpPr>
          <p:cNvPr id="49" name="円/楕円 48"/>
          <p:cNvSpPr/>
          <p:nvPr/>
        </p:nvSpPr>
        <p:spPr>
          <a:xfrm>
            <a:off x="5000971" y="283964"/>
            <a:ext cx="1774126" cy="999991"/>
          </a:xfrm>
          <a:prstGeom prst="ellipse">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rgbClr val="00B050"/>
                </a:solidFill>
                <a:latin typeface="HG丸ｺﾞｼｯｸM-PRO" pitchFamily="50" charset="-128"/>
                <a:ea typeface="HG丸ｺﾞｼｯｸM-PRO" pitchFamily="50" charset="-128"/>
              </a:rPr>
              <a:t>災害事例</a:t>
            </a:r>
            <a:r>
              <a:rPr kumimoji="1" lang="ja-JP" altLang="en-US" sz="1400" dirty="0" smtClean="0">
                <a:solidFill>
                  <a:srgbClr val="00B050"/>
                </a:solidFill>
                <a:latin typeface="HG丸ｺﾞｼｯｸM-PRO" pitchFamily="50" charset="-128"/>
                <a:ea typeface="HG丸ｺﾞｼｯｸM-PRO" pitchFamily="50" charset="-128"/>
              </a:rPr>
              <a:t>は</a:t>
            </a:r>
            <a:endParaRPr kumimoji="1" lang="en-US" altLang="ja-JP" sz="1400" dirty="0" smtClean="0">
              <a:solidFill>
                <a:srgbClr val="00B050"/>
              </a:solidFill>
              <a:latin typeface="HG丸ｺﾞｼｯｸM-PRO" pitchFamily="50" charset="-128"/>
              <a:ea typeface="HG丸ｺﾞｼｯｸM-PRO" pitchFamily="50" charset="-128"/>
            </a:endParaRPr>
          </a:p>
          <a:p>
            <a:pPr algn="ctr"/>
            <a:r>
              <a:rPr lang="ja-JP" altLang="en-US" sz="1400" dirty="0">
                <a:solidFill>
                  <a:srgbClr val="00B050"/>
                </a:solidFill>
                <a:latin typeface="HG丸ｺﾞｼｯｸM-PRO" pitchFamily="50" charset="-128"/>
                <a:ea typeface="HG丸ｺﾞｼｯｸM-PRO" pitchFamily="50" charset="-128"/>
              </a:rPr>
              <a:t>裏面</a:t>
            </a:r>
            <a:r>
              <a:rPr kumimoji="1" lang="ja-JP" altLang="en-US" sz="1400" dirty="0" smtClean="0">
                <a:solidFill>
                  <a:srgbClr val="00B050"/>
                </a:solidFill>
                <a:latin typeface="HG丸ｺﾞｼｯｸM-PRO" pitchFamily="50" charset="-128"/>
                <a:ea typeface="HG丸ｺﾞｼｯｸM-PRO" pitchFamily="50" charset="-128"/>
              </a:rPr>
              <a:t>に</a:t>
            </a:r>
            <a:r>
              <a:rPr kumimoji="1" lang="ja-JP" altLang="en-US" sz="1400" i="1" dirty="0" smtClean="0">
                <a:solidFill>
                  <a:srgbClr val="00B050"/>
                </a:solidFill>
                <a:latin typeface="HG丸ｺﾞｼｯｸM-PRO" pitchFamily="50" charset="-128"/>
                <a:ea typeface="HG丸ｺﾞｼｯｸM-PRO" pitchFamily="50" charset="-128"/>
              </a:rPr>
              <a:t>！</a:t>
            </a:r>
            <a:endParaRPr kumimoji="1" lang="ja-JP" altLang="en-US" sz="1400" i="1" dirty="0">
              <a:solidFill>
                <a:srgbClr val="00B050"/>
              </a:solidFill>
              <a:latin typeface="HG丸ｺﾞｼｯｸM-PRO" pitchFamily="50" charset="-128"/>
              <a:ea typeface="HG丸ｺﾞｼｯｸM-PRO" pitchFamily="50" charset="-128"/>
            </a:endParaRPr>
          </a:p>
        </p:txBody>
      </p:sp>
      <p:sp>
        <p:nvSpPr>
          <p:cNvPr id="3" name="角丸四角形 2"/>
          <p:cNvSpPr/>
          <p:nvPr/>
        </p:nvSpPr>
        <p:spPr>
          <a:xfrm>
            <a:off x="97362" y="128468"/>
            <a:ext cx="2107503" cy="1719922"/>
          </a:xfrm>
          <a:prstGeom prst="roundRect">
            <a:avLst/>
          </a:prstGeom>
          <a:solidFill>
            <a:schemeClr val="accent6">
              <a:lumMod val="60000"/>
              <a:lumOff val="40000"/>
            </a:schemeClr>
          </a:solidFill>
          <a:ln w="57150">
            <a:solidFill>
              <a:schemeClr val="accent6">
                <a:lumMod val="75000"/>
              </a:schemeClr>
            </a:solidFill>
          </a:ln>
          <a:effectLst/>
          <a:scene3d>
            <a:camera prst="orthographicFront"/>
            <a:lightRig rig="threePt" dir="t"/>
          </a:scene3d>
          <a:sp3d>
            <a:bevelT w="63500" h="254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6000" dirty="0">
              <a:solidFill>
                <a:schemeClr val="tx1"/>
              </a:solidFill>
              <a:latin typeface="ＤＦ特太ゴシック体" pitchFamily="49" charset="-128"/>
              <a:ea typeface="ＤＦ特太ゴシック体" pitchFamily="49" charset="-128"/>
            </a:endParaRPr>
          </a:p>
        </p:txBody>
      </p:sp>
      <p:sp>
        <p:nvSpPr>
          <p:cNvPr id="38" name="テキスト ボックス 37"/>
          <p:cNvSpPr txBox="1"/>
          <p:nvPr/>
        </p:nvSpPr>
        <p:spPr>
          <a:xfrm>
            <a:off x="243236" y="196565"/>
            <a:ext cx="978051" cy="1015663"/>
          </a:xfrm>
          <a:prstGeom prst="rect">
            <a:avLst/>
          </a:prstGeom>
          <a:noFill/>
        </p:spPr>
        <p:txBody>
          <a:bodyPr wrap="square" rtlCol="0">
            <a:spAutoFit/>
          </a:bodyPr>
          <a:lstStyle/>
          <a:p>
            <a:r>
              <a:rPr kumimoji="1" lang="ja-JP" altLang="en-US" sz="6000" b="1" dirty="0" smtClean="0">
                <a:latin typeface="HG丸ｺﾞｼｯｸM-PRO" pitchFamily="50" charset="-128"/>
                <a:ea typeface="HG丸ｺﾞｼｯｸM-PRO" pitchFamily="50" charset="-128"/>
              </a:rPr>
              <a:t>足</a:t>
            </a:r>
            <a:endParaRPr kumimoji="1" lang="ja-JP" altLang="en-US" sz="6000" b="1" dirty="0">
              <a:latin typeface="HG丸ｺﾞｼｯｸM-PRO" pitchFamily="50" charset="-128"/>
              <a:ea typeface="HG丸ｺﾞｼｯｸM-PRO" pitchFamily="50" charset="-128"/>
            </a:endParaRPr>
          </a:p>
        </p:txBody>
      </p:sp>
      <p:sp>
        <p:nvSpPr>
          <p:cNvPr id="40" name="テキスト ボックス 39"/>
          <p:cNvSpPr txBox="1"/>
          <p:nvPr/>
        </p:nvSpPr>
        <p:spPr>
          <a:xfrm>
            <a:off x="100404" y="2000673"/>
            <a:ext cx="4613829" cy="660144"/>
          </a:xfrm>
          <a:prstGeom prst="rect">
            <a:avLst/>
          </a:prstGeom>
          <a:solidFill>
            <a:schemeClr val="accent6">
              <a:lumMod val="60000"/>
              <a:lumOff val="40000"/>
            </a:schemeClr>
          </a:solidFill>
          <a:ln w="57150">
            <a:solidFill>
              <a:schemeClr val="accent6">
                <a:lumMod val="75000"/>
              </a:schemeClr>
            </a:solidFill>
          </a:ln>
          <a:scene3d>
            <a:camera prst="orthographicFront">
              <a:rot lat="0" lon="0" rev="0"/>
            </a:camera>
            <a:lightRig rig="threePt" dir="t">
              <a:rot lat="0" lon="0" rev="1200000"/>
            </a:lightRig>
          </a:scene3d>
          <a:sp3d>
            <a:bevelT w="63500" h="25400" prst="slope"/>
          </a:sp3d>
        </p:spPr>
        <p:style>
          <a:lnRef idx="0">
            <a:schemeClr val="accent6"/>
          </a:lnRef>
          <a:fillRef idx="3">
            <a:schemeClr val="accent6"/>
          </a:fillRef>
          <a:effectRef idx="3">
            <a:schemeClr val="accent6"/>
          </a:effectRef>
          <a:fontRef idx="minor">
            <a:schemeClr val="lt1"/>
          </a:fontRef>
        </p:style>
        <p:txBody>
          <a:bodyPr wrap="square" tIns="144000" bIns="144000" rtlCol="0" anchor="ctr" anchorCtr="0">
            <a:spAutoFit/>
          </a:bodyPr>
          <a:lstStyle/>
          <a:p>
            <a:r>
              <a:rPr lang="ja-JP" altLang="en-US" sz="2400" dirty="0" smtClean="0">
                <a:solidFill>
                  <a:schemeClr val="tx1"/>
                </a:solidFill>
                <a:latin typeface="HGS創英角ﾎﾟｯﾌﾟ体" pitchFamily="50" charset="-128"/>
                <a:ea typeface="HGS創英角ﾎﾟｯﾌﾟ体" pitchFamily="50" charset="-128"/>
              </a:rPr>
              <a:t>第１条 職人も足場から落ちる！</a:t>
            </a:r>
            <a:endParaRPr kumimoji="1" lang="ja-JP" altLang="en-US" sz="2400" dirty="0">
              <a:latin typeface="HGS創英角ﾎﾟｯﾌﾟ体" pitchFamily="50" charset="-128"/>
              <a:ea typeface="HGS創英角ﾎﾟｯﾌﾟ体" pitchFamily="50" charset="-128"/>
            </a:endParaRPr>
          </a:p>
        </p:txBody>
      </p:sp>
      <p:sp>
        <p:nvSpPr>
          <p:cNvPr id="42" name="テキスト ボックス 41"/>
          <p:cNvSpPr txBox="1"/>
          <p:nvPr/>
        </p:nvSpPr>
        <p:spPr>
          <a:xfrm>
            <a:off x="187673" y="7761312"/>
            <a:ext cx="4489346" cy="461665"/>
          </a:xfrm>
          <a:prstGeom prst="rect">
            <a:avLst/>
          </a:prstGeom>
          <a:noFill/>
        </p:spPr>
        <p:txBody>
          <a:bodyPr wrap="square" rtlCol="0">
            <a:spAutoFit/>
          </a:bodyPr>
          <a:lstStyle/>
          <a:p>
            <a:r>
              <a:rPr lang="ja-JP" altLang="en-US" sz="2400" dirty="0" smtClean="0">
                <a:latin typeface="HG丸ｺﾞｼｯｸM-PRO" pitchFamily="50" charset="-128"/>
                <a:ea typeface="HG丸ｺﾞｼｯｸM-PRO" pitchFamily="50" charset="-128"/>
              </a:rPr>
              <a:t>　大事な人のことを考えて</a:t>
            </a:r>
            <a:r>
              <a:rPr lang="ja-JP" altLang="en-US" sz="2400" i="1" dirty="0" smtClean="0">
                <a:latin typeface="HG丸ｺﾞｼｯｸM-PRO" pitchFamily="50" charset="-128"/>
                <a:ea typeface="HG丸ｺﾞｼｯｸM-PRO" pitchFamily="50" charset="-128"/>
              </a:rPr>
              <a:t>！</a:t>
            </a:r>
            <a:endParaRPr kumimoji="1" lang="en-US" altLang="ja-JP" sz="2400" i="1" dirty="0" smtClean="0">
              <a:latin typeface="HG丸ｺﾞｼｯｸM-PRO" pitchFamily="50" charset="-128"/>
              <a:ea typeface="HG丸ｺﾞｼｯｸM-PRO" pitchFamily="50" charset="-128"/>
            </a:endParaRPr>
          </a:p>
        </p:txBody>
      </p:sp>
      <p:sp>
        <p:nvSpPr>
          <p:cNvPr id="46" name="正方形/長方形 45"/>
          <p:cNvSpPr/>
          <p:nvPr/>
        </p:nvSpPr>
        <p:spPr>
          <a:xfrm>
            <a:off x="144570" y="4669742"/>
            <a:ext cx="6608787" cy="1939442"/>
          </a:xfrm>
          <a:prstGeom prst="rect">
            <a:avLst/>
          </a:prstGeom>
          <a:no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p:cNvSpPr txBox="1"/>
          <p:nvPr/>
        </p:nvSpPr>
        <p:spPr>
          <a:xfrm>
            <a:off x="116632" y="4339670"/>
            <a:ext cx="4324947" cy="660144"/>
          </a:xfrm>
          <a:prstGeom prst="rect">
            <a:avLst/>
          </a:prstGeom>
          <a:solidFill>
            <a:schemeClr val="accent6">
              <a:lumMod val="60000"/>
              <a:lumOff val="40000"/>
            </a:schemeClr>
          </a:solidFill>
          <a:ln w="57150">
            <a:solidFill>
              <a:schemeClr val="accent6">
                <a:lumMod val="75000"/>
              </a:schemeClr>
            </a:solidFill>
          </a:ln>
          <a:scene3d>
            <a:camera prst="orthographicFront">
              <a:rot lat="0" lon="0" rev="0"/>
            </a:camera>
            <a:lightRig rig="threePt" dir="t">
              <a:rot lat="0" lon="0" rev="1200000"/>
            </a:lightRig>
          </a:scene3d>
          <a:sp3d>
            <a:bevelT w="63500" h="25400" prst="slope"/>
          </a:sp3d>
        </p:spPr>
        <p:style>
          <a:lnRef idx="0">
            <a:schemeClr val="accent6"/>
          </a:lnRef>
          <a:fillRef idx="3">
            <a:schemeClr val="accent6"/>
          </a:fillRef>
          <a:effectRef idx="3">
            <a:schemeClr val="accent6"/>
          </a:effectRef>
          <a:fontRef idx="minor">
            <a:schemeClr val="lt1"/>
          </a:fontRef>
        </p:style>
        <p:txBody>
          <a:bodyPr wrap="square" tIns="144000" bIns="144000" rtlCol="0" anchor="ctr" anchorCtr="0">
            <a:spAutoFit/>
          </a:bodyPr>
          <a:lstStyle/>
          <a:p>
            <a:r>
              <a:rPr lang="ja-JP" altLang="en-US" sz="2400" dirty="0" smtClean="0">
                <a:solidFill>
                  <a:schemeClr val="tx1"/>
                </a:solidFill>
                <a:latin typeface="HGS創英角ﾎﾟｯﾌﾟ体" pitchFamily="50" charset="-128"/>
                <a:ea typeface="HGS創英角ﾎﾟｯﾌﾟ体" pitchFamily="50" charset="-128"/>
              </a:rPr>
              <a:t>第２条 外したら、戻す！</a:t>
            </a:r>
            <a:endParaRPr kumimoji="1" lang="ja-JP" altLang="en-US" sz="2400" dirty="0">
              <a:latin typeface="HGS創英角ﾎﾟｯﾌﾟ体" pitchFamily="50" charset="-128"/>
              <a:ea typeface="HGS創英角ﾎﾟｯﾌﾟ体" pitchFamily="50" charset="-128"/>
            </a:endParaRPr>
          </a:p>
        </p:txBody>
      </p:sp>
      <p:sp>
        <p:nvSpPr>
          <p:cNvPr id="48" name="テキスト ボックス 47"/>
          <p:cNvSpPr txBox="1"/>
          <p:nvPr/>
        </p:nvSpPr>
        <p:spPr>
          <a:xfrm>
            <a:off x="211285" y="5241032"/>
            <a:ext cx="4564853" cy="1113766"/>
          </a:xfrm>
          <a:prstGeom prst="rect">
            <a:avLst/>
          </a:prstGeom>
          <a:noFill/>
        </p:spPr>
        <p:txBody>
          <a:bodyPr wrap="square" rtlCol="0">
            <a:spAutoFit/>
          </a:bodyPr>
          <a:lstStyle/>
          <a:p>
            <a:pPr>
              <a:lnSpc>
                <a:spcPct val="150000"/>
              </a:lnSpc>
            </a:pPr>
            <a:r>
              <a:rPr lang="ja-JP" altLang="en-US" sz="2400" dirty="0" smtClean="0">
                <a:latin typeface="HG丸ｺﾞｼｯｸM-PRO" pitchFamily="50" charset="-128"/>
                <a:ea typeface="HG丸ｺﾞｼｯｸM-PRO" pitchFamily="50" charset="-128"/>
              </a:rPr>
              <a:t>　手すりの外は</a:t>
            </a:r>
            <a:endParaRPr lang="en-US" altLang="ja-JP" sz="2400" dirty="0" smtClean="0">
              <a:latin typeface="HG丸ｺﾞｼｯｸM-PRO" pitchFamily="50" charset="-128"/>
              <a:ea typeface="HG丸ｺﾞｼｯｸM-PRO" pitchFamily="50" charset="-128"/>
            </a:endParaRPr>
          </a:p>
          <a:p>
            <a:pPr>
              <a:lnSpc>
                <a:spcPct val="150000"/>
              </a:lnSpc>
            </a:pPr>
            <a:r>
              <a:rPr kumimoji="1" lang="ja-JP" altLang="en-US" sz="2400" dirty="0">
                <a:latin typeface="HG丸ｺﾞｼｯｸM-PRO" pitchFamily="50" charset="-128"/>
                <a:ea typeface="HG丸ｺﾞｼｯｸM-PRO" pitchFamily="50" charset="-128"/>
              </a:rPr>
              <a:t>　</a:t>
            </a:r>
            <a:r>
              <a:rPr kumimoji="1" lang="ja-JP" altLang="en-US" sz="2400" dirty="0" smtClean="0">
                <a:latin typeface="HG丸ｺﾞｼｯｸM-PRO" pitchFamily="50" charset="-128"/>
                <a:ea typeface="HG丸ｺﾞｼｯｸM-PRO" pitchFamily="50" charset="-128"/>
              </a:rPr>
              <a:t>危険が口を開けていますよ</a:t>
            </a:r>
            <a:r>
              <a:rPr kumimoji="1" lang="ja-JP" altLang="en-US" sz="2400" i="1" dirty="0" smtClean="0">
                <a:latin typeface="HG丸ｺﾞｼｯｸM-PRO" pitchFamily="50" charset="-128"/>
                <a:ea typeface="HG丸ｺﾞｼｯｸM-PRO" pitchFamily="50" charset="-128"/>
              </a:rPr>
              <a:t>！</a:t>
            </a:r>
            <a:endParaRPr kumimoji="1" lang="en-US" altLang="ja-JP" sz="2400" i="1" dirty="0" smtClean="0">
              <a:latin typeface="HG丸ｺﾞｼｯｸM-PRO" pitchFamily="50" charset="-128"/>
              <a:ea typeface="HG丸ｺﾞｼｯｸM-PRO" pitchFamily="50" charset="-128"/>
            </a:endParaRPr>
          </a:p>
        </p:txBody>
      </p:sp>
      <p:sp>
        <p:nvSpPr>
          <p:cNvPr id="27" name="テキスト ボックス 26"/>
          <p:cNvSpPr txBox="1"/>
          <p:nvPr/>
        </p:nvSpPr>
        <p:spPr>
          <a:xfrm>
            <a:off x="1134643" y="827590"/>
            <a:ext cx="931787" cy="1015663"/>
          </a:xfrm>
          <a:prstGeom prst="rect">
            <a:avLst/>
          </a:prstGeom>
          <a:noFill/>
        </p:spPr>
        <p:txBody>
          <a:bodyPr wrap="square" rtlCol="0">
            <a:spAutoFit/>
          </a:bodyPr>
          <a:lstStyle/>
          <a:p>
            <a:pPr algn="r"/>
            <a:r>
              <a:rPr lang="ja-JP" altLang="en-US" sz="6000" b="1" dirty="0">
                <a:latin typeface="HG丸ｺﾞｼｯｸM-PRO" pitchFamily="50" charset="-128"/>
                <a:ea typeface="HG丸ｺﾞｼｯｸM-PRO" pitchFamily="50" charset="-128"/>
              </a:rPr>
              <a:t>場</a:t>
            </a:r>
            <a:endParaRPr kumimoji="1" lang="ja-JP" altLang="en-US" sz="6000" b="1" dirty="0">
              <a:latin typeface="HG丸ｺﾞｼｯｸM-PRO" pitchFamily="50" charset="-128"/>
              <a:ea typeface="HG丸ｺﾞｼｯｸM-PRO" pitchFamily="50" charset="-128"/>
            </a:endParaRPr>
          </a:p>
        </p:txBody>
      </p:sp>
      <p:pic>
        <p:nvPicPr>
          <p:cNvPr id="25" name="図 24" descr="http://anzenfiles.com/anzenworks/01kyatatuB/top09051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03393" y="7109821"/>
            <a:ext cx="1553095" cy="1515590"/>
          </a:xfrm>
          <a:prstGeom prst="rect">
            <a:avLst/>
          </a:prstGeom>
          <a:noFill/>
          <a:extLst>
            <a:ext uri="{909E8E84-426E-40DD-AFC4-6F175D3DCCD1}">
              <a14:hiddenFill xmlns:a14="http://schemas.microsoft.com/office/drawing/2010/main">
                <a:solidFill>
                  <a:srgbClr val="FFFFFF"/>
                </a:solidFill>
              </a14:hiddenFill>
            </a:ext>
          </a:extLst>
        </p:spPr>
      </p:pic>
      <p:pic>
        <p:nvPicPr>
          <p:cNvPr id="26" name="図 25" descr="http://anzenfiles.com/anzenworks/01kyatatuB/top081125.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47104" y="4727468"/>
            <a:ext cx="1849986" cy="1823323"/>
          </a:xfrm>
          <a:prstGeom prst="rect">
            <a:avLst/>
          </a:prstGeom>
          <a:noFill/>
          <a:extLst>
            <a:ext uri="{909E8E84-426E-40DD-AFC4-6F175D3DCCD1}">
              <a14:hiddenFill xmlns:a14="http://schemas.microsoft.com/office/drawing/2010/main">
                <a:solidFill>
                  <a:srgbClr val="FFFFFF"/>
                </a:solidFill>
              </a14:hiddenFill>
            </a:ext>
          </a:extLst>
        </p:spPr>
      </p:pic>
      <p:sp>
        <p:nvSpPr>
          <p:cNvPr id="29" name="円/楕円 28"/>
          <p:cNvSpPr/>
          <p:nvPr/>
        </p:nvSpPr>
        <p:spPr>
          <a:xfrm>
            <a:off x="6405907" y="9528394"/>
            <a:ext cx="360040" cy="338336"/>
          </a:xfrm>
          <a:prstGeom prst="ellipse">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sz="1600" dirty="0" smtClean="0">
                <a:solidFill>
                  <a:srgbClr val="00B050"/>
                </a:solidFill>
                <a:latin typeface="HG丸ｺﾞｼｯｸM-PRO" pitchFamily="50" charset="-128"/>
                <a:ea typeface="HG丸ｺﾞｼｯｸM-PRO" pitchFamily="50" charset="-128"/>
              </a:rPr>
              <a:t>１</a:t>
            </a:r>
            <a:endParaRPr kumimoji="1" lang="ja-JP" altLang="en-US" sz="1600" dirty="0">
              <a:solidFill>
                <a:srgbClr val="00B050"/>
              </a:solidFill>
              <a:latin typeface="HG丸ｺﾞｼｯｸM-PRO" pitchFamily="50" charset="-128"/>
              <a:ea typeface="HG丸ｺﾞｼｯｸM-PRO" pitchFamily="50" charset="-128"/>
            </a:endParaRPr>
          </a:p>
        </p:txBody>
      </p:sp>
      <p:sp>
        <p:nvSpPr>
          <p:cNvPr id="30" name="テキスト ボックス 9"/>
          <p:cNvSpPr txBox="1"/>
          <p:nvPr/>
        </p:nvSpPr>
        <p:spPr>
          <a:xfrm>
            <a:off x="5603790" y="9706071"/>
            <a:ext cx="581099" cy="246221"/>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en-US" altLang="ja-JP" sz="1000" dirty="0" smtClean="0">
                <a:solidFill>
                  <a:schemeClr val="bg1"/>
                </a:solidFill>
              </a:rPr>
              <a:t>H27.2</a:t>
            </a:r>
            <a:endParaRPr kumimoji="1" lang="ja-JP" altLang="en-US" sz="1000" dirty="0">
              <a:solidFill>
                <a:schemeClr val="bg1"/>
              </a:solidFill>
            </a:endParaRPr>
          </a:p>
        </p:txBody>
      </p:sp>
      <p:pic>
        <p:nvPicPr>
          <p:cNvPr id="31" name="図 30"/>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87718" y="8959732"/>
            <a:ext cx="936104" cy="846772"/>
          </a:xfrm>
          <a:prstGeom prst="rect">
            <a:avLst/>
          </a:prstGeom>
          <a:noFill/>
          <a:ln>
            <a:noFill/>
          </a:ln>
        </p:spPr>
      </p:pic>
      <p:sp>
        <p:nvSpPr>
          <p:cNvPr id="32" name="テキスト ボックス 2"/>
          <p:cNvSpPr txBox="1">
            <a:spLocks noChangeArrowheads="1"/>
          </p:cNvSpPr>
          <p:nvPr/>
        </p:nvSpPr>
        <p:spPr bwMode="auto">
          <a:xfrm>
            <a:off x="1171049" y="8848622"/>
            <a:ext cx="4968552" cy="759182"/>
          </a:xfrm>
          <a:prstGeom prst="rect">
            <a:avLst/>
          </a:prstGeom>
          <a:noFill/>
          <a:ln w="9525">
            <a:noFill/>
            <a:miter lim="800000"/>
            <a:headEnd/>
            <a:tailEnd/>
          </a:ln>
        </p:spPr>
        <p:txBody>
          <a:bodyPr rot="0" vert="horz" wrap="square" lIns="91440" tIns="45720" rIns="91440" bIns="45720" anchor="t" anchorCtr="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l">
              <a:lnSpc>
                <a:spcPts val="1200"/>
              </a:lnSpc>
              <a:spcAft>
                <a:spcPts val="0"/>
              </a:spcAft>
            </a:pPr>
            <a:r>
              <a:rPr lang="ja-JP" altLang="en-US" sz="1100" kern="100" dirty="0" smtClean="0">
                <a:solidFill>
                  <a:srgbClr val="000000"/>
                </a:solidFill>
                <a:effectLst/>
                <a:latin typeface="Century"/>
                <a:ea typeface="メイリオ"/>
                <a:cs typeface="Times New Roman"/>
              </a:rPr>
              <a:t>厚生労働省</a:t>
            </a:r>
            <a:endParaRPr lang="en-US" altLang="ja-JP" sz="1100" kern="100" dirty="0" smtClean="0">
              <a:solidFill>
                <a:srgbClr val="000000"/>
              </a:solidFill>
              <a:effectLst/>
              <a:latin typeface="Century"/>
              <a:ea typeface="メイリオ"/>
              <a:cs typeface="Times New Roman"/>
            </a:endParaRPr>
          </a:p>
          <a:p>
            <a:pPr algn="l">
              <a:lnSpc>
                <a:spcPts val="2300"/>
              </a:lnSpc>
              <a:spcAft>
                <a:spcPts val="0"/>
              </a:spcAft>
            </a:pPr>
            <a:r>
              <a:rPr lang="ja-JP" sz="1600" kern="100" dirty="0" smtClean="0">
                <a:solidFill>
                  <a:srgbClr val="000000"/>
                </a:solidFill>
                <a:effectLst/>
                <a:latin typeface="Century"/>
                <a:ea typeface="メイリオ"/>
                <a:cs typeface="Times New Roman"/>
              </a:rPr>
              <a:t>滋賀</a:t>
            </a:r>
            <a:r>
              <a:rPr lang="ja-JP" sz="1600" kern="100" dirty="0">
                <a:solidFill>
                  <a:srgbClr val="000000"/>
                </a:solidFill>
                <a:effectLst/>
                <a:latin typeface="Century"/>
                <a:ea typeface="メイリオ"/>
                <a:cs typeface="Times New Roman"/>
              </a:rPr>
              <a:t>労働局、大津・彦根・東近江 労働基準監督署</a:t>
            </a:r>
            <a:endParaRPr lang="ja-JP" sz="1100" kern="100" dirty="0">
              <a:effectLst/>
              <a:latin typeface="Century"/>
              <a:ea typeface="ＭＳ 明朝"/>
              <a:cs typeface="Times New Roman"/>
            </a:endParaRPr>
          </a:p>
          <a:p>
            <a:pPr>
              <a:lnSpc>
                <a:spcPts val="1700"/>
              </a:lnSpc>
              <a:spcAft>
                <a:spcPts val="0"/>
              </a:spcAft>
            </a:pPr>
            <a:r>
              <a:rPr lang="ja-JP" altLang="en-US" sz="1000" kern="100" dirty="0" smtClean="0">
                <a:solidFill>
                  <a:srgbClr val="000000"/>
                </a:solidFill>
                <a:effectLst/>
                <a:latin typeface="Century"/>
                <a:ea typeface="メイリオ"/>
                <a:cs typeface="Times New Roman"/>
              </a:rPr>
              <a:t>～ 働きやすい滋賀をめざして（</a:t>
            </a:r>
            <a:r>
              <a:rPr lang="ja-JP" sz="1000" kern="100" dirty="0" smtClean="0">
                <a:solidFill>
                  <a:srgbClr val="000000"/>
                </a:solidFill>
                <a:effectLst/>
                <a:latin typeface="Century"/>
                <a:ea typeface="メイリオ"/>
                <a:cs typeface="Times New Roman"/>
              </a:rPr>
              <a:t>労働</a:t>
            </a:r>
            <a:r>
              <a:rPr lang="ja-JP" sz="1000" kern="100" dirty="0">
                <a:solidFill>
                  <a:srgbClr val="000000"/>
                </a:solidFill>
                <a:effectLst/>
                <a:latin typeface="Century"/>
                <a:ea typeface="メイリオ"/>
                <a:cs typeface="Times New Roman"/>
              </a:rPr>
              <a:t>災害ゼロ 業務上疾病</a:t>
            </a:r>
            <a:r>
              <a:rPr lang="ja-JP" sz="1000" kern="100" dirty="0" smtClean="0">
                <a:solidFill>
                  <a:srgbClr val="000000"/>
                </a:solidFill>
                <a:effectLst/>
                <a:latin typeface="Century"/>
                <a:ea typeface="メイリオ"/>
                <a:cs typeface="Times New Roman"/>
              </a:rPr>
              <a:t>ゼロ</a:t>
            </a:r>
            <a:r>
              <a:rPr lang="ja-JP" altLang="en-US" sz="1000" kern="100" dirty="0" smtClean="0">
                <a:solidFill>
                  <a:srgbClr val="000000"/>
                </a:solidFill>
                <a:effectLst/>
                <a:latin typeface="Century"/>
                <a:ea typeface="メイリオ"/>
                <a:cs typeface="Times New Roman"/>
              </a:rPr>
              <a:t>へ） ～</a:t>
            </a:r>
            <a:endParaRPr lang="ja-JP" sz="1050" kern="100" dirty="0">
              <a:effectLst/>
              <a:latin typeface="Century"/>
              <a:ea typeface="ＭＳ 明朝"/>
              <a:cs typeface="Times New Roman"/>
            </a:endParaRPr>
          </a:p>
        </p:txBody>
      </p:sp>
      <p:cxnSp>
        <p:nvCxnSpPr>
          <p:cNvPr id="34" name="直線コネクタ 33"/>
          <p:cNvCxnSpPr/>
          <p:nvPr/>
        </p:nvCxnSpPr>
        <p:spPr>
          <a:xfrm>
            <a:off x="259726" y="8815716"/>
            <a:ext cx="638127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テキスト ボックス 2"/>
          <p:cNvSpPr txBox="1">
            <a:spLocks noChangeArrowheads="1"/>
          </p:cNvSpPr>
          <p:nvPr/>
        </p:nvSpPr>
        <p:spPr bwMode="auto">
          <a:xfrm>
            <a:off x="1168396" y="9557282"/>
            <a:ext cx="5311478" cy="338554"/>
          </a:xfrm>
          <a:prstGeom prst="rect">
            <a:avLst/>
          </a:prstGeom>
          <a:noFill/>
          <a:ln w="9525">
            <a:noFill/>
            <a:miter lim="800000"/>
            <a:headEnd/>
            <a:tailEnd/>
          </a:ln>
        </p:spPr>
        <p:txBody>
          <a:bodyPr rot="0" vert="horz" wrap="square" lIns="91440" tIns="45720" rIns="91440" bIns="45720" anchor="t" anchorCtr="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spcAft>
                <a:spcPts val="0"/>
              </a:spcAft>
            </a:pPr>
            <a:r>
              <a:rPr lang="ja-JP" sz="800" kern="100" dirty="0" smtClean="0">
                <a:solidFill>
                  <a:srgbClr val="000000"/>
                </a:solidFill>
                <a:effectLst/>
                <a:latin typeface="Century"/>
                <a:ea typeface="メイリオ"/>
                <a:cs typeface="Times New Roman"/>
              </a:rPr>
              <a:t>※</a:t>
            </a:r>
            <a:r>
              <a:rPr lang="ja-JP" altLang="en-US" sz="800" kern="100" dirty="0" smtClean="0">
                <a:solidFill>
                  <a:srgbClr val="000000"/>
                </a:solidFill>
                <a:effectLst/>
                <a:latin typeface="Century"/>
                <a:ea typeface="メイリオ"/>
                <a:cs typeface="Times New Roman"/>
              </a:rPr>
              <a:t>このリーフレットや</a:t>
            </a:r>
            <a:r>
              <a:rPr lang="ja-JP" sz="800" kern="100" dirty="0" smtClean="0">
                <a:solidFill>
                  <a:srgbClr val="000000"/>
                </a:solidFill>
                <a:effectLst/>
                <a:latin typeface="Century"/>
                <a:ea typeface="メイリオ"/>
                <a:cs typeface="Times New Roman"/>
              </a:rPr>
              <a:t>ゼロ</a:t>
            </a:r>
            <a:r>
              <a:rPr lang="ja-JP" sz="800" kern="100" dirty="0">
                <a:solidFill>
                  <a:srgbClr val="000000"/>
                </a:solidFill>
                <a:effectLst/>
                <a:latin typeface="Century"/>
                <a:ea typeface="メイリオ"/>
                <a:cs typeface="Times New Roman"/>
              </a:rPr>
              <a:t>災ロゴマークは 滋賀労働局ＨＰからダウンロードし どなたでもお使い</a:t>
            </a:r>
            <a:r>
              <a:rPr lang="ja-JP" sz="800" kern="100" dirty="0" smtClean="0">
                <a:solidFill>
                  <a:srgbClr val="000000"/>
                </a:solidFill>
                <a:effectLst/>
                <a:latin typeface="Century"/>
                <a:ea typeface="メイリオ"/>
                <a:cs typeface="Times New Roman"/>
              </a:rPr>
              <a:t>いただけます</a:t>
            </a:r>
            <a:endParaRPr lang="ja-JP" sz="1050" kern="100" dirty="0">
              <a:effectLst/>
              <a:latin typeface="Century"/>
              <a:ea typeface="ＭＳ 明朝"/>
              <a:cs typeface="Times New Roman"/>
            </a:endParaRPr>
          </a:p>
          <a:p>
            <a:pPr indent="50800" algn="just">
              <a:spcAft>
                <a:spcPts val="0"/>
              </a:spcAft>
            </a:pPr>
            <a:r>
              <a:rPr lang="en-US" sz="800" kern="100" dirty="0">
                <a:solidFill>
                  <a:srgbClr val="000000"/>
                </a:solidFill>
                <a:effectLst/>
                <a:latin typeface="メイリオ"/>
                <a:ea typeface="ＭＳ 明朝"/>
                <a:cs typeface="Times New Roman"/>
              </a:rPr>
              <a:t>http://shiga-roudoukyoku.jsite.mhlw.go.jp/hourei_seido_tetsuzuki/anzen_eisei.html</a:t>
            </a:r>
            <a:endParaRPr lang="ja-JP" sz="1050" kern="100" dirty="0">
              <a:effectLst/>
              <a:latin typeface="Century"/>
              <a:ea typeface="ＭＳ 明朝"/>
              <a:cs typeface="Times New Roman"/>
            </a:endParaRPr>
          </a:p>
        </p:txBody>
      </p:sp>
      <p:sp>
        <p:nvSpPr>
          <p:cNvPr id="23" name="正方形/長方形 22"/>
          <p:cNvSpPr/>
          <p:nvPr/>
        </p:nvSpPr>
        <p:spPr>
          <a:xfrm>
            <a:off x="132629" y="7089344"/>
            <a:ext cx="6623478" cy="1536067"/>
          </a:xfrm>
          <a:prstGeom prst="rect">
            <a:avLst/>
          </a:prstGeom>
          <a:no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p:cNvSpPr txBox="1"/>
          <p:nvPr/>
        </p:nvSpPr>
        <p:spPr>
          <a:xfrm>
            <a:off x="92779" y="6753200"/>
            <a:ext cx="3731054" cy="660144"/>
          </a:xfrm>
          <a:prstGeom prst="rect">
            <a:avLst/>
          </a:prstGeom>
          <a:solidFill>
            <a:schemeClr val="accent6">
              <a:lumMod val="60000"/>
              <a:lumOff val="40000"/>
            </a:schemeClr>
          </a:solidFill>
          <a:ln w="57150">
            <a:solidFill>
              <a:schemeClr val="accent6">
                <a:lumMod val="75000"/>
              </a:schemeClr>
            </a:solidFill>
          </a:ln>
          <a:scene3d>
            <a:camera prst="orthographicFront">
              <a:rot lat="0" lon="0" rev="0"/>
            </a:camera>
            <a:lightRig rig="threePt" dir="t">
              <a:rot lat="0" lon="0" rev="1200000"/>
            </a:lightRig>
          </a:scene3d>
          <a:sp3d>
            <a:bevelT w="63500" h="25400" prst="slope"/>
          </a:sp3d>
        </p:spPr>
        <p:style>
          <a:lnRef idx="0">
            <a:schemeClr val="accent6"/>
          </a:lnRef>
          <a:fillRef idx="3">
            <a:schemeClr val="accent6"/>
          </a:fillRef>
          <a:effectRef idx="3">
            <a:schemeClr val="accent6"/>
          </a:effectRef>
          <a:fontRef idx="minor">
            <a:schemeClr val="lt1"/>
          </a:fontRef>
        </p:style>
        <p:txBody>
          <a:bodyPr wrap="square" tIns="144000" bIns="144000" rtlCol="0" anchor="ctr" anchorCtr="0">
            <a:spAutoFit/>
          </a:bodyPr>
          <a:lstStyle/>
          <a:p>
            <a:r>
              <a:rPr lang="ja-JP" altLang="en-US" sz="2400" dirty="0" smtClean="0">
                <a:solidFill>
                  <a:schemeClr val="tx1"/>
                </a:solidFill>
                <a:latin typeface="HGS創英角ﾎﾟｯﾌﾟ体" pitchFamily="50" charset="-128"/>
                <a:ea typeface="HGS創英角ﾎﾟｯﾌﾟ体" pitchFamily="50" charset="-128"/>
              </a:rPr>
              <a:t>第３条 近道は、危険道！</a:t>
            </a:r>
            <a:endParaRPr kumimoji="1" lang="ja-JP" altLang="en-US" sz="2400" dirty="0">
              <a:latin typeface="HGS創英角ﾎﾟｯﾌﾟ体" pitchFamily="50" charset="-128"/>
              <a:ea typeface="HGS創英角ﾎﾟｯﾌﾟ体" pitchFamily="50" charset="-128"/>
            </a:endParaRPr>
          </a:p>
        </p:txBody>
      </p:sp>
    </p:spTree>
    <p:extLst>
      <p:ext uri="{BB962C8B-B14F-4D97-AF65-F5344CB8AC3E}">
        <p14:creationId xmlns:p14="http://schemas.microsoft.com/office/powerpoint/2010/main" val="26534458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p:cNvGrpSpPr/>
          <p:nvPr/>
        </p:nvGrpSpPr>
        <p:grpSpPr>
          <a:xfrm>
            <a:off x="0" y="9489545"/>
            <a:ext cx="6835288" cy="416496"/>
            <a:chOff x="0" y="9489504"/>
            <a:chExt cx="6835288" cy="416496"/>
          </a:xfrm>
        </p:grpSpPr>
        <p:sp>
          <p:nvSpPr>
            <p:cNvPr id="6" name="正方形/長方形 5"/>
            <p:cNvSpPr/>
            <p:nvPr/>
          </p:nvSpPr>
          <p:spPr>
            <a:xfrm>
              <a:off x="0" y="9489504"/>
              <a:ext cx="6835288" cy="416496"/>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
            <p:cNvSpPr/>
            <p:nvPr/>
          </p:nvSpPr>
          <p:spPr>
            <a:xfrm>
              <a:off x="6427405" y="9528584"/>
              <a:ext cx="360040" cy="338336"/>
            </a:xfrm>
            <a:prstGeom prst="ellipse">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rgbClr val="00B050"/>
                  </a:solidFill>
                  <a:latin typeface="HG丸ｺﾞｼｯｸM-PRO" pitchFamily="50" charset="-128"/>
                  <a:ea typeface="HG丸ｺﾞｼｯｸM-PRO" pitchFamily="50" charset="-128"/>
                </a:rPr>
                <a:t>２</a:t>
              </a:r>
              <a:endParaRPr kumimoji="1" lang="ja-JP" altLang="en-US" sz="1600" dirty="0">
                <a:solidFill>
                  <a:srgbClr val="00B050"/>
                </a:solidFill>
                <a:latin typeface="HG丸ｺﾞｼｯｸM-PRO" pitchFamily="50" charset="-128"/>
                <a:ea typeface="HG丸ｺﾞｼｯｸM-PRO" pitchFamily="50" charset="-128"/>
              </a:endParaRPr>
            </a:p>
          </p:txBody>
        </p:sp>
        <p:sp>
          <p:nvSpPr>
            <p:cNvPr id="8" name="テキスト ボックス 7"/>
            <p:cNvSpPr txBox="1"/>
            <p:nvPr/>
          </p:nvSpPr>
          <p:spPr>
            <a:xfrm>
              <a:off x="173062" y="9589920"/>
              <a:ext cx="5851387" cy="276999"/>
            </a:xfrm>
            <a:prstGeom prst="rect">
              <a:avLst/>
            </a:prstGeom>
            <a:noFill/>
          </p:spPr>
          <p:txBody>
            <a:bodyPr wrap="square" rtlCol="0">
              <a:spAutoFit/>
            </a:bodyPr>
            <a:lstStyle/>
            <a:p>
              <a:r>
                <a:rPr kumimoji="1" lang="ja-JP" altLang="en-US" sz="1200" dirty="0" smtClean="0">
                  <a:solidFill>
                    <a:schemeClr val="bg1"/>
                  </a:solidFill>
                  <a:latin typeface="HG丸ｺﾞｼｯｸM-PRO" pitchFamily="50" charset="-128"/>
                  <a:ea typeface="HG丸ｺﾞｼｯｸM-PRO" pitchFamily="50" charset="-128"/>
                </a:rPr>
                <a:t>お問合せ　</a:t>
              </a:r>
              <a:r>
                <a:rPr lang="ja-JP" altLang="en-US" sz="1200" dirty="0">
                  <a:solidFill>
                    <a:schemeClr val="bg1"/>
                  </a:solidFill>
                  <a:latin typeface="HG丸ｺﾞｼｯｸM-PRO" pitchFamily="50" charset="-128"/>
                  <a:ea typeface="HG丸ｺﾞｼｯｸM-PRO" pitchFamily="50" charset="-128"/>
                </a:rPr>
                <a:t>滋賀</a:t>
              </a:r>
              <a:r>
                <a:rPr kumimoji="1" lang="ja-JP" altLang="en-US" sz="1200" dirty="0" smtClean="0">
                  <a:solidFill>
                    <a:schemeClr val="bg1"/>
                  </a:solidFill>
                  <a:latin typeface="HG丸ｺﾞｼｯｸM-PRO" pitchFamily="50" charset="-128"/>
                  <a:ea typeface="HG丸ｺﾞｼｯｸM-PRO" pitchFamily="50" charset="-128"/>
                </a:rPr>
                <a:t>労働局労働基準部健康安全課　電話　</a:t>
              </a:r>
              <a:r>
                <a:rPr kumimoji="1" lang="en-US" altLang="ja-JP" sz="1200" dirty="0" smtClean="0">
                  <a:solidFill>
                    <a:schemeClr val="bg1"/>
                  </a:solidFill>
                  <a:latin typeface="HG丸ｺﾞｼｯｸM-PRO" pitchFamily="50" charset="-128"/>
                  <a:ea typeface="HG丸ｺﾞｼｯｸM-PRO" pitchFamily="50" charset="-128"/>
                </a:rPr>
                <a:t>077-522-6650</a:t>
              </a:r>
              <a:endParaRPr kumimoji="1" lang="ja-JP" altLang="en-US" sz="1200" dirty="0">
                <a:solidFill>
                  <a:schemeClr val="bg1"/>
                </a:solidFill>
                <a:latin typeface="HG丸ｺﾞｼｯｸM-PRO" pitchFamily="50" charset="-128"/>
                <a:ea typeface="HG丸ｺﾞｼｯｸM-PRO" pitchFamily="50" charset="-128"/>
              </a:endParaRPr>
            </a:p>
          </p:txBody>
        </p:sp>
      </p:grpSp>
      <p:sp>
        <p:nvSpPr>
          <p:cNvPr id="65" name="テキスト ボックス 64"/>
          <p:cNvSpPr txBox="1"/>
          <p:nvPr/>
        </p:nvSpPr>
        <p:spPr>
          <a:xfrm>
            <a:off x="911881" y="200473"/>
            <a:ext cx="5112568" cy="369332"/>
          </a:xfrm>
          <a:prstGeom prst="rect">
            <a:avLst/>
          </a:prstGeom>
          <a:solidFill>
            <a:srgbClr val="00CC5C"/>
          </a:solidFill>
        </p:spPr>
        <p:txBody>
          <a:bodyPr wrap="square" rtlCol="0">
            <a:spAutoFit/>
          </a:bodyPr>
          <a:lstStyle/>
          <a:p>
            <a:pPr algn="ctr"/>
            <a:r>
              <a:rPr lang="ja-JP" altLang="en-US" b="1" dirty="0" smtClean="0">
                <a:solidFill>
                  <a:schemeClr val="bg1"/>
                </a:solidFill>
                <a:latin typeface="HG丸ｺﾞｼｯｸM-PRO" pitchFamily="50" charset="-128"/>
                <a:ea typeface="HG丸ｺﾞｼｯｸM-PRO" pitchFamily="50" charset="-128"/>
              </a:rPr>
              <a:t>あなたの「省略好き度」チェック</a:t>
            </a:r>
            <a:endParaRPr kumimoji="1" lang="ja-JP" altLang="en-US" b="1" dirty="0">
              <a:solidFill>
                <a:schemeClr val="bg1"/>
              </a:solidFill>
              <a:latin typeface="HG丸ｺﾞｼｯｸM-PRO" pitchFamily="50" charset="-128"/>
              <a:ea typeface="HG丸ｺﾞｼｯｸM-PRO" pitchFamily="50" charset="-128"/>
            </a:endParaRPr>
          </a:p>
        </p:txBody>
      </p:sp>
      <p:sp>
        <p:nvSpPr>
          <p:cNvPr id="20" name="テキスト ボックス 19"/>
          <p:cNvSpPr txBox="1"/>
          <p:nvPr/>
        </p:nvSpPr>
        <p:spPr>
          <a:xfrm>
            <a:off x="5776164" y="9659782"/>
            <a:ext cx="581099" cy="246221"/>
          </a:xfrm>
          <a:prstGeom prst="rect">
            <a:avLst/>
          </a:prstGeom>
          <a:noFill/>
        </p:spPr>
        <p:txBody>
          <a:bodyPr wrap="square" rtlCol="0">
            <a:spAutoFit/>
          </a:bodyPr>
          <a:lstStyle/>
          <a:p>
            <a:r>
              <a:rPr kumimoji="1" lang="en-US" altLang="ja-JP" sz="1000" dirty="0" smtClean="0">
                <a:solidFill>
                  <a:schemeClr val="bg1"/>
                </a:solidFill>
              </a:rPr>
              <a:t>H27.2</a:t>
            </a:r>
            <a:endParaRPr kumimoji="1" lang="ja-JP" altLang="en-US" sz="1000" dirty="0">
              <a:solidFill>
                <a:schemeClr val="bg1"/>
              </a:solidFill>
            </a:endParaRPr>
          </a:p>
        </p:txBody>
      </p:sp>
      <p:sp>
        <p:nvSpPr>
          <p:cNvPr id="3" name="テキスト ボックス 2"/>
          <p:cNvSpPr txBox="1"/>
          <p:nvPr/>
        </p:nvSpPr>
        <p:spPr>
          <a:xfrm>
            <a:off x="805543" y="9139336"/>
            <a:ext cx="6022741" cy="307777"/>
          </a:xfrm>
          <a:prstGeom prst="rect">
            <a:avLst/>
          </a:prstGeom>
          <a:noFill/>
        </p:spPr>
        <p:txBody>
          <a:bodyPr wrap="square" rtlCol="0">
            <a:spAutoFit/>
          </a:bodyPr>
          <a:lstStyle/>
          <a:p>
            <a:pPr algn="r"/>
            <a:r>
              <a:rPr lang="ja-JP" altLang="en-US" sz="1400" dirty="0" smtClean="0"/>
              <a:t>（出典：中災防　安全おも</a:t>
            </a:r>
            <a:r>
              <a:rPr lang="ja-JP" altLang="en-US" sz="1400" dirty="0" err="1" smtClean="0"/>
              <a:t>しろ</a:t>
            </a:r>
            <a:r>
              <a:rPr lang="ja-JP" altLang="en-US" sz="1400" dirty="0" smtClean="0"/>
              <a:t>ブック「危険がひそむ近道省略行動）</a:t>
            </a:r>
            <a:endParaRPr kumimoji="1" lang="ja-JP" altLang="en-US" sz="1400" dirty="0"/>
          </a:p>
        </p:txBody>
      </p:sp>
      <p:sp>
        <p:nvSpPr>
          <p:cNvPr id="11" name="下矢印吹き出し 10"/>
          <p:cNvSpPr/>
          <p:nvPr/>
        </p:nvSpPr>
        <p:spPr>
          <a:xfrm>
            <a:off x="111166" y="1047786"/>
            <a:ext cx="936104" cy="471488"/>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kumimoji="1" lang="ja-JP" altLang="en-US" sz="1400" b="1" dirty="0" smtClean="0">
                <a:latin typeface="HG丸ｺﾞｼｯｸM-PRO" pitchFamily="50" charset="-128"/>
                <a:ea typeface="HG丸ｺﾞｼｯｸM-PRO" pitchFamily="50" charset="-128"/>
              </a:rPr>
              <a:t>スタート</a:t>
            </a:r>
            <a:endParaRPr kumimoji="1" lang="ja-JP" altLang="en-US" sz="1400" b="1" dirty="0">
              <a:latin typeface="HG丸ｺﾞｼｯｸM-PRO" pitchFamily="50" charset="-128"/>
              <a:ea typeface="HG丸ｺﾞｼｯｸM-PRO" pitchFamily="50" charset="-128"/>
            </a:endParaRPr>
          </a:p>
        </p:txBody>
      </p:sp>
      <p:sp>
        <p:nvSpPr>
          <p:cNvPr id="12" name="テキスト ボックス 11"/>
          <p:cNvSpPr txBox="1"/>
          <p:nvPr/>
        </p:nvSpPr>
        <p:spPr>
          <a:xfrm>
            <a:off x="1492178" y="928401"/>
            <a:ext cx="3168352" cy="461665"/>
          </a:xfrm>
          <a:prstGeom prst="rect">
            <a:avLst/>
          </a:prstGeom>
          <a:noFill/>
        </p:spPr>
        <p:txBody>
          <a:bodyPr wrap="square" rtlCol="0">
            <a:spAutoFit/>
          </a:bodyPr>
          <a:lstStyle/>
          <a:p>
            <a:r>
              <a:rPr kumimoji="1" lang="en-US" altLang="ja-JP" sz="2400" dirty="0" smtClean="0"/>
              <a:t>Yes</a:t>
            </a:r>
            <a:r>
              <a:rPr kumimoji="1" lang="ja-JP" altLang="en-US" sz="2400" dirty="0" smtClean="0"/>
              <a:t>　　　　　</a:t>
            </a:r>
            <a:r>
              <a:rPr kumimoji="1" lang="en-US" altLang="ja-JP" sz="2400" dirty="0" smtClean="0"/>
              <a:t>No</a:t>
            </a:r>
            <a:r>
              <a:rPr kumimoji="1" lang="ja-JP" altLang="en-US" sz="2400" dirty="0" smtClean="0"/>
              <a:t>　</a:t>
            </a:r>
            <a:endParaRPr kumimoji="1" lang="ja-JP" altLang="en-US" sz="2400" dirty="0"/>
          </a:p>
        </p:txBody>
      </p:sp>
      <p:cxnSp>
        <p:nvCxnSpPr>
          <p:cNvPr id="14" name="直線矢印コネクタ 13"/>
          <p:cNvCxnSpPr/>
          <p:nvPr/>
        </p:nvCxnSpPr>
        <p:spPr>
          <a:xfrm>
            <a:off x="2101902" y="1215368"/>
            <a:ext cx="533851" cy="0"/>
          </a:xfrm>
          <a:prstGeom prst="straightConnector1">
            <a:avLst/>
          </a:prstGeom>
          <a:ln w="254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a:off x="3468165" y="1219263"/>
            <a:ext cx="648072" cy="0"/>
          </a:xfrm>
          <a:prstGeom prst="straightConnector1">
            <a:avLst/>
          </a:prstGeom>
          <a:ln w="25400">
            <a:solidFill>
              <a:schemeClr val="accent2"/>
            </a:solidFill>
            <a:prstDash val="sysDot"/>
            <a:tailEnd type="arrow"/>
          </a:ln>
          <a:effectLst>
            <a:outerShdw blurRad="50800" dist="50800" dir="5400000" algn="ctr" rotWithShape="0">
              <a:schemeClr val="bg1"/>
            </a:outerShdw>
          </a:effectLst>
        </p:spPr>
        <p:style>
          <a:lnRef idx="1">
            <a:schemeClr val="accent1"/>
          </a:lnRef>
          <a:fillRef idx="0">
            <a:schemeClr val="accent1"/>
          </a:fillRef>
          <a:effectRef idx="0">
            <a:schemeClr val="accent1"/>
          </a:effectRef>
          <a:fontRef idx="minor">
            <a:schemeClr val="tx1"/>
          </a:fontRef>
        </p:style>
      </p:cxnSp>
      <p:sp>
        <p:nvSpPr>
          <p:cNvPr id="17" name="角丸四角形 16"/>
          <p:cNvSpPr/>
          <p:nvPr/>
        </p:nvSpPr>
        <p:spPr>
          <a:xfrm>
            <a:off x="142119" y="1712940"/>
            <a:ext cx="843670" cy="897683"/>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spAutoFit/>
          </a:bodyPr>
          <a:lstStyle/>
          <a:p>
            <a:r>
              <a:rPr kumimoji="1" lang="ja-JP" altLang="en-US" sz="1200" dirty="0" smtClean="0">
                <a:solidFill>
                  <a:schemeClr val="tx1"/>
                </a:solidFill>
                <a:latin typeface="HG丸ｺﾞｼｯｸM-PRO" pitchFamily="50" charset="-128"/>
                <a:ea typeface="HG丸ｺﾞｼｯｸM-PRO" pitchFamily="50" charset="-128"/>
              </a:rPr>
              <a:t>座る場所があるとすぐ座ってしまう</a:t>
            </a:r>
            <a:endParaRPr kumimoji="1" lang="ja-JP" altLang="en-US" sz="1200" dirty="0">
              <a:solidFill>
                <a:schemeClr val="tx1"/>
              </a:solidFill>
              <a:latin typeface="HG丸ｺﾞｼｯｸM-PRO" pitchFamily="50" charset="-128"/>
              <a:ea typeface="HG丸ｺﾞｼｯｸM-PRO" pitchFamily="50" charset="-128"/>
            </a:endParaRPr>
          </a:p>
        </p:txBody>
      </p:sp>
      <p:sp>
        <p:nvSpPr>
          <p:cNvPr id="24" name="角丸四角形 23"/>
          <p:cNvSpPr/>
          <p:nvPr/>
        </p:nvSpPr>
        <p:spPr>
          <a:xfrm>
            <a:off x="1246623" y="1716564"/>
            <a:ext cx="864096" cy="889836"/>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spAutoFit/>
          </a:bodyPr>
          <a:lstStyle/>
          <a:p>
            <a:r>
              <a:rPr lang="ja-JP" altLang="en-US" sz="1200" dirty="0" smtClean="0">
                <a:solidFill>
                  <a:schemeClr val="tx1"/>
                </a:solidFill>
                <a:latin typeface="HG丸ｺﾞｼｯｸM-PRO" pitchFamily="50" charset="-128"/>
                <a:ea typeface="HG丸ｺﾞｼｯｸM-PRO" pitchFamily="50" charset="-128"/>
              </a:rPr>
              <a:t>最近</a:t>
            </a:r>
            <a:r>
              <a:rPr lang="en-US" altLang="ja-JP" sz="1200" dirty="0" smtClean="0">
                <a:solidFill>
                  <a:schemeClr val="tx1"/>
                </a:solidFill>
                <a:latin typeface="HG丸ｺﾞｼｯｸM-PRO" pitchFamily="50" charset="-128"/>
                <a:ea typeface="HG丸ｺﾞｼｯｸM-PRO" pitchFamily="50" charset="-128"/>
              </a:rPr>
              <a:t>30</a:t>
            </a:r>
            <a:r>
              <a:rPr lang="ja-JP" altLang="en-US" sz="1200" dirty="0" smtClean="0">
                <a:solidFill>
                  <a:schemeClr val="tx1"/>
                </a:solidFill>
                <a:latin typeface="HG丸ｺﾞｼｯｸM-PRO" pitchFamily="50" charset="-128"/>
                <a:ea typeface="HG丸ｺﾞｼｯｸM-PRO" pitchFamily="50" charset="-128"/>
              </a:rPr>
              <a:t>分以上歩いたことがない</a:t>
            </a:r>
            <a:endParaRPr kumimoji="1" lang="ja-JP" altLang="en-US" sz="1200" dirty="0">
              <a:solidFill>
                <a:schemeClr val="tx1"/>
              </a:solidFill>
              <a:latin typeface="HG丸ｺﾞｼｯｸM-PRO" pitchFamily="50" charset="-128"/>
              <a:ea typeface="HG丸ｺﾞｼｯｸM-PRO" pitchFamily="50" charset="-128"/>
            </a:endParaRPr>
          </a:p>
        </p:txBody>
      </p:sp>
      <p:sp>
        <p:nvSpPr>
          <p:cNvPr id="25" name="角丸四角形 24"/>
          <p:cNvSpPr/>
          <p:nvPr/>
        </p:nvSpPr>
        <p:spPr>
          <a:xfrm>
            <a:off x="2414640" y="1720787"/>
            <a:ext cx="803444" cy="881989"/>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spAutoFit/>
          </a:bodyPr>
          <a:lstStyle/>
          <a:p>
            <a:r>
              <a:rPr lang="ja-JP" altLang="en-US" sz="1200" dirty="0">
                <a:solidFill>
                  <a:schemeClr val="tx1"/>
                </a:solidFill>
                <a:latin typeface="HG丸ｺﾞｼｯｸM-PRO" pitchFamily="50" charset="-128"/>
                <a:ea typeface="HG丸ｺﾞｼｯｸM-PRO" pitchFamily="50" charset="-128"/>
              </a:rPr>
              <a:t>やりかけたこと</a:t>
            </a:r>
            <a:r>
              <a:rPr lang="ja-JP" altLang="en-US" sz="1200" dirty="0" smtClean="0">
                <a:solidFill>
                  <a:schemeClr val="tx1"/>
                </a:solidFill>
                <a:latin typeface="HG丸ｺﾞｼｯｸM-PRO" pitchFamily="50" charset="-128"/>
                <a:ea typeface="HG丸ｺﾞｼｯｸM-PRO" pitchFamily="50" charset="-128"/>
              </a:rPr>
              <a:t>は最後までやる</a:t>
            </a:r>
            <a:endParaRPr kumimoji="1" lang="ja-JP" altLang="en-US" sz="1200" dirty="0">
              <a:solidFill>
                <a:schemeClr val="tx1"/>
              </a:solidFill>
              <a:latin typeface="HG丸ｺﾞｼｯｸM-PRO" pitchFamily="50" charset="-128"/>
              <a:ea typeface="HG丸ｺﾞｼｯｸM-PRO" pitchFamily="50" charset="-128"/>
            </a:endParaRPr>
          </a:p>
        </p:txBody>
      </p:sp>
      <p:sp>
        <p:nvSpPr>
          <p:cNvPr id="26" name="角丸四角形 25"/>
          <p:cNvSpPr/>
          <p:nvPr/>
        </p:nvSpPr>
        <p:spPr>
          <a:xfrm>
            <a:off x="3496955" y="1693488"/>
            <a:ext cx="965162" cy="1283468"/>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spAutoFit/>
          </a:bodyPr>
          <a:lstStyle/>
          <a:p>
            <a:r>
              <a:rPr kumimoji="1" lang="ja-JP" altLang="en-US" sz="1200" dirty="0" smtClean="0">
                <a:solidFill>
                  <a:schemeClr val="tx1"/>
                </a:solidFill>
                <a:latin typeface="HG丸ｺﾞｼｯｸM-PRO" pitchFamily="50" charset="-128"/>
                <a:ea typeface="HG丸ｺﾞｼｯｸM-PRO" pitchFamily="50" charset="-128"/>
              </a:rPr>
              <a:t>事故や災害は偶然が重なって起きるので仕方がないと思う</a:t>
            </a:r>
            <a:endParaRPr kumimoji="1" lang="ja-JP" altLang="en-US" sz="1200" dirty="0">
              <a:solidFill>
                <a:schemeClr val="tx1"/>
              </a:solidFill>
              <a:latin typeface="HG丸ｺﾞｼｯｸM-PRO" pitchFamily="50" charset="-128"/>
              <a:ea typeface="HG丸ｺﾞｼｯｸM-PRO" pitchFamily="50" charset="-128"/>
            </a:endParaRPr>
          </a:p>
        </p:txBody>
      </p:sp>
      <p:sp>
        <p:nvSpPr>
          <p:cNvPr id="27" name="角丸四角形 26"/>
          <p:cNvSpPr/>
          <p:nvPr/>
        </p:nvSpPr>
        <p:spPr>
          <a:xfrm>
            <a:off x="4807998" y="1712640"/>
            <a:ext cx="803144" cy="1073095"/>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spAutoFit/>
          </a:bodyPr>
          <a:lstStyle/>
          <a:p>
            <a:r>
              <a:rPr lang="ja-JP" altLang="en-US" sz="1200" dirty="0">
                <a:solidFill>
                  <a:schemeClr val="tx1"/>
                </a:solidFill>
                <a:latin typeface="HG丸ｺﾞｼｯｸM-PRO" pitchFamily="50" charset="-128"/>
                <a:ea typeface="HG丸ｺﾞｼｯｸM-PRO" pitchFamily="50" charset="-128"/>
              </a:rPr>
              <a:t>急ぐとき</a:t>
            </a:r>
            <a:r>
              <a:rPr lang="ja-JP" altLang="en-US" sz="1200" dirty="0" smtClean="0">
                <a:solidFill>
                  <a:schemeClr val="tx1"/>
                </a:solidFill>
                <a:latin typeface="HG丸ｺﾞｼｯｸM-PRO" pitchFamily="50" charset="-128"/>
                <a:ea typeface="HG丸ｺﾞｼｯｸM-PRO" pitchFamily="50" charset="-128"/>
              </a:rPr>
              <a:t>は階段の</a:t>
            </a:r>
            <a:r>
              <a:rPr lang="en-US" altLang="ja-JP" sz="1200" dirty="0" smtClean="0">
                <a:solidFill>
                  <a:schemeClr val="tx1"/>
                </a:solidFill>
                <a:latin typeface="HG丸ｺﾞｼｯｸM-PRO" pitchFamily="50" charset="-128"/>
                <a:ea typeface="HG丸ｺﾞｼｯｸM-PRO" pitchFamily="50" charset="-128"/>
              </a:rPr>
              <a:t>2,3</a:t>
            </a:r>
            <a:r>
              <a:rPr lang="ja-JP" altLang="en-US" sz="1200" dirty="0" smtClean="0">
                <a:solidFill>
                  <a:schemeClr val="tx1"/>
                </a:solidFill>
                <a:latin typeface="HG丸ｺﾞｼｯｸM-PRO" pitchFamily="50" charset="-128"/>
                <a:ea typeface="HG丸ｺﾞｼｯｸM-PRO" pitchFamily="50" charset="-128"/>
              </a:rPr>
              <a:t>段飛びをよくする</a:t>
            </a:r>
            <a:endParaRPr kumimoji="1" lang="ja-JP" altLang="en-US" sz="1200" dirty="0">
              <a:solidFill>
                <a:schemeClr val="tx1"/>
              </a:solidFill>
              <a:latin typeface="HG丸ｺﾞｼｯｸM-PRO" pitchFamily="50" charset="-128"/>
              <a:ea typeface="HG丸ｺﾞｼｯｸM-PRO" pitchFamily="50" charset="-128"/>
            </a:endParaRPr>
          </a:p>
        </p:txBody>
      </p:sp>
      <p:sp>
        <p:nvSpPr>
          <p:cNvPr id="18" name="額縁 17"/>
          <p:cNvSpPr/>
          <p:nvPr/>
        </p:nvSpPr>
        <p:spPr>
          <a:xfrm>
            <a:off x="6066713" y="1712640"/>
            <a:ext cx="699544" cy="897684"/>
          </a:xfrm>
          <a:prstGeom prst="bevel">
            <a:avLst/>
          </a:prstGeom>
          <a:solidFill>
            <a:srgbClr val="FF2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a:latin typeface="HG丸ｺﾞｼｯｸM-PRO" pitchFamily="50" charset="-128"/>
                <a:ea typeface="HG丸ｺﾞｼｯｸM-PRO" pitchFamily="50" charset="-128"/>
              </a:rPr>
              <a:t>A</a:t>
            </a:r>
            <a:endParaRPr kumimoji="1" lang="ja-JP" altLang="en-US" sz="2800" b="1" dirty="0">
              <a:latin typeface="HG丸ｺﾞｼｯｸM-PRO" pitchFamily="50" charset="-128"/>
              <a:ea typeface="HG丸ｺﾞｼｯｸM-PRO" pitchFamily="50" charset="-128"/>
            </a:endParaRPr>
          </a:p>
        </p:txBody>
      </p:sp>
      <p:sp>
        <p:nvSpPr>
          <p:cNvPr id="28" name="角丸四角形 27"/>
          <p:cNvSpPr/>
          <p:nvPr/>
        </p:nvSpPr>
        <p:spPr>
          <a:xfrm>
            <a:off x="4807998" y="3153605"/>
            <a:ext cx="803144" cy="1073095"/>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spAutoFit/>
          </a:bodyPr>
          <a:lstStyle/>
          <a:p>
            <a:r>
              <a:rPr lang="ja-JP" altLang="en-US" sz="1200" dirty="0" smtClean="0">
                <a:solidFill>
                  <a:schemeClr val="tx1"/>
                </a:solidFill>
                <a:latin typeface="HG丸ｺﾞｼｯｸM-PRO" pitchFamily="50" charset="-128"/>
                <a:ea typeface="HG丸ｺﾞｼｯｸM-PRO" pitchFamily="50" charset="-128"/>
              </a:rPr>
              <a:t>発車間際の電車に飛び乗ることがよくある</a:t>
            </a:r>
            <a:endParaRPr kumimoji="1" lang="ja-JP" altLang="en-US" sz="1200" dirty="0">
              <a:solidFill>
                <a:schemeClr val="tx1"/>
              </a:solidFill>
              <a:latin typeface="HG丸ｺﾞｼｯｸM-PRO" pitchFamily="50" charset="-128"/>
              <a:ea typeface="HG丸ｺﾞｼｯｸM-PRO" pitchFamily="50" charset="-128"/>
            </a:endParaRPr>
          </a:p>
        </p:txBody>
      </p:sp>
      <p:sp>
        <p:nvSpPr>
          <p:cNvPr id="29" name="額縁 28"/>
          <p:cNvSpPr/>
          <p:nvPr/>
        </p:nvSpPr>
        <p:spPr>
          <a:xfrm>
            <a:off x="6066713" y="3248785"/>
            <a:ext cx="699544" cy="897684"/>
          </a:xfrm>
          <a:prstGeom prst="bevel">
            <a:avLst/>
          </a:prstGeom>
          <a:solidFill>
            <a:srgbClr val="E48A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latin typeface="HG丸ｺﾞｼｯｸM-PRO" pitchFamily="50" charset="-128"/>
                <a:ea typeface="HG丸ｺﾞｼｯｸM-PRO" pitchFamily="50" charset="-128"/>
              </a:rPr>
              <a:t>B</a:t>
            </a:r>
            <a:endParaRPr kumimoji="1" lang="ja-JP" altLang="en-US" sz="2800" b="1" dirty="0">
              <a:latin typeface="HG丸ｺﾞｼｯｸM-PRO" pitchFamily="50" charset="-128"/>
              <a:ea typeface="HG丸ｺﾞｼｯｸM-PRO" pitchFamily="50" charset="-128"/>
            </a:endParaRPr>
          </a:p>
        </p:txBody>
      </p:sp>
      <p:sp>
        <p:nvSpPr>
          <p:cNvPr id="30" name="額縁 29"/>
          <p:cNvSpPr/>
          <p:nvPr/>
        </p:nvSpPr>
        <p:spPr>
          <a:xfrm>
            <a:off x="6066713" y="4626547"/>
            <a:ext cx="699544" cy="897684"/>
          </a:xfrm>
          <a:prstGeom prst="bevel">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1"/>
                </a:solidFill>
                <a:latin typeface="HG丸ｺﾞｼｯｸM-PRO" pitchFamily="50" charset="-128"/>
                <a:ea typeface="HG丸ｺﾞｼｯｸM-PRO" pitchFamily="50" charset="-128"/>
              </a:rPr>
              <a:t>C</a:t>
            </a:r>
            <a:endParaRPr kumimoji="1" lang="ja-JP" altLang="en-US" sz="2800" b="1" dirty="0">
              <a:solidFill>
                <a:schemeClr val="tx1"/>
              </a:solidFill>
              <a:latin typeface="HG丸ｺﾞｼｯｸM-PRO" pitchFamily="50" charset="-128"/>
              <a:ea typeface="HG丸ｺﾞｼｯｸM-PRO" pitchFamily="50" charset="-128"/>
            </a:endParaRPr>
          </a:p>
        </p:txBody>
      </p:sp>
      <p:sp>
        <p:nvSpPr>
          <p:cNvPr id="31" name="額縁 30"/>
          <p:cNvSpPr/>
          <p:nvPr/>
        </p:nvSpPr>
        <p:spPr>
          <a:xfrm>
            <a:off x="6066713" y="6105128"/>
            <a:ext cx="699544" cy="897684"/>
          </a:xfrm>
          <a:prstGeom prst="bevel">
            <a:avLst/>
          </a:prstGeom>
          <a:solidFill>
            <a:srgbClr val="B6FE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1"/>
                </a:solidFill>
                <a:latin typeface="HG丸ｺﾞｼｯｸM-PRO" pitchFamily="50" charset="-128"/>
                <a:ea typeface="HG丸ｺﾞｼｯｸM-PRO" pitchFamily="50" charset="-128"/>
              </a:rPr>
              <a:t>D</a:t>
            </a:r>
            <a:endParaRPr kumimoji="1" lang="ja-JP" altLang="en-US" sz="2800" b="1" dirty="0">
              <a:solidFill>
                <a:schemeClr val="tx1"/>
              </a:solidFill>
              <a:latin typeface="HG丸ｺﾞｼｯｸM-PRO" pitchFamily="50" charset="-128"/>
              <a:ea typeface="HG丸ｺﾞｼｯｸM-PRO" pitchFamily="50" charset="-128"/>
            </a:endParaRPr>
          </a:p>
        </p:txBody>
      </p:sp>
      <p:sp>
        <p:nvSpPr>
          <p:cNvPr id="32" name="額縁 31"/>
          <p:cNvSpPr/>
          <p:nvPr/>
        </p:nvSpPr>
        <p:spPr>
          <a:xfrm>
            <a:off x="6066713" y="7473280"/>
            <a:ext cx="699544" cy="897684"/>
          </a:xfrm>
          <a:prstGeom prst="bevel">
            <a:avLst/>
          </a:prstGeom>
          <a:solidFill>
            <a:srgbClr val="2838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latin typeface="HG丸ｺﾞｼｯｸM-PRO" pitchFamily="50" charset="-128"/>
                <a:ea typeface="HG丸ｺﾞｼｯｸM-PRO" pitchFamily="50" charset="-128"/>
              </a:rPr>
              <a:t>E</a:t>
            </a:r>
            <a:endParaRPr kumimoji="1" lang="ja-JP" altLang="en-US" sz="2800" b="1" dirty="0">
              <a:latin typeface="HG丸ｺﾞｼｯｸM-PRO" pitchFamily="50" charset="-128"/>
              <a:ea typeface="HG丸ｺﾞｼｯｸM-PRO" pitchFamily="50" charset="-128"/>
            </a:endParaRPr>
          </a:p>
        </p:txBody>
      </p:sp>
      <p:sp>
        <p:nvSpPr>
          <p:cNvPr id="33" name="角丸四角形 32"/>
          <p:cNvSpPr/>
          <p:nvPr/>
        </p:nvSpPr>
        <p:spPr>
          <a:xfrm>
            <a:off x="4807998" y="4505196"/>
            <a:ext cx="803144" cy="1073095"/>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spAutoFit/>
          </a:bodyPr>
          <a:lstStyle/>
          <a:p>
            <a:r>
              <a:rPr kumimoji="1" lang="ja-JP" altLang="en-US" sz="1200" dirty="0" smtClean="0">
                <a:solidFill>
                  <a:schemeClr val="tx1"/>
                </a:solidFill>
                <a:latin typeface="HG丸ｺﾞｼｯｸM-PRO" pitchFamily="50" charset="-128"/>
                <a:ea typeface="HG丸ｺﾞｼｯｸM-PRO" pitchFamily="50" charset="-128"/>
              </a:rPr>
              <a:t>映画館やホテルでは、非常口を確かめる</a:t>
            </a:r>
            <a:endParaRPr kumimoji="1" lang="ja-JP" altLang="en-US" sz="1200" dirty="0">
              <a:solidFill>
                <a:schemeClr val="tx1"/>
              </a:solidFill>
              <a:latin typeface="HG丸ｺﾞｼｯｸM-PRO" pitchFamily="50" charset="-128"/>
              <a:ea typeface="HG丸ｺﾞｼｯｸM-PRO" pitchFamily="50" charset="-128"/>
            </a:endParaRPr>
          </a:p>
        </p:txBody>
      </p:sp>
      <p:sp>
        <p:nvSpPr>
          <p:cNvPr id="34" name="角丸四角形 33"/>
          <p:cNvSpPr/>
          <p:nvPr/>
        </p:nvSpPr>
        <p:spPr>
          <a:xfrm>
            <a:off x="4807998" y="6017422"/>
            <a:ext cx="803144" cy="1073095"/>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spAutoFit/>
          </a:bodyPr>
          <a:lstStyle/>
          <a:p>
            <a:r>
              <a:rPr kumimoji="1" lang="ja-JP" altLang="en-US" sz="1200" dirty="0" smtClean="0">
                <a:solidFill>
                  <a:schemeClr val="tx1"/>
                </a:solidFill>
                <a:latin typeface="HG丸ｺﾞｼｯｸM-PRO" pitchFamily="50" charset="-128"/>
                <a:ea typeface="HG丸ｺﾞｼｯｸM-PRO" pitchFamily="50" charset="-128"/>
              </a:rPr>
              <a:t>外出や就寝前には必ず火の元を確かめている</a:t>
            </a:r>
            <a:endParaRPr kumimoji="1" lang="ja-JP" altLang="en-US" sz="1200" dirty="0">
              <a:solidFill>
                <a:schemeClr val="tx1"/>
              </a:solidFill>
              <a:latin typeface="HG丸ｺﾞｼｯｸM-PRO" pitchFamily="50" charset="-128"/>
              <a:ea typeface="HG丸ｺﾞｼｯｸM-PRO" pitchFamily="50" charset="-128"/>
            </a:endParaRPr>
          </a:p>
        </p:txBody>
      </p:sp>
      <p:sp>
        <p:nvSpPr>
          <p:cNvPr id="35" name="角丸四角形 34"/>
          <p:cNvSpPr/>
          <p:nvPr/>
        </p:nvSpPr>
        <p:spPr>
          <a:xfrm>
            <a:off x="4807998" y="7385575"/>
            <a:ext cx="803144" cy="1073095"/>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spAutoFit/>
          </a:bodyPr>
          <a:lstStyle/>
          <a:p>
            <a:r>
              <a:rPr kumimoji="1" lang="ja-JP" altLang="en-US" sz="1200" dirty="0" smtClean="0">
                <a:solidFill>
                  <a:schemeClr val="tx1"/>
                </a:solidFill>
                <a:latin typeface="HG丸ｺﾞｼｯｸM-PRO" pitchFamily="50" charset="-128"/>
                <a:ea typeface="HG丸ｺﾞｼｯｸM-PRO" pitchFamily="50" charset="-128"/>
              </a:rPr>
              <a:t>地震などの非常時用の準備をしてある</a:t>
            </a:r>
            <a:endParaRPr kumimoji="1" lang="ja-JP" altLang="en-US" sz="1200" dirty="0">
              <a:solidFill>
                <a:schemeClr val="tx1"/>
              </a:solidFill>
              <a:latin typeface="HG丸ｺﾞｼｯｸM-PRO" pitchFamily="50" charset="-128"/>
              <a:ea typeface="HG丸ｺﾞｼｯｸM-PRO" pitchFamily="50" charset="-128"/>
            </a:endParaRPr>
          </a:p>
        </p:txBody>
      </p:sp>
      <p:sp>
        <p:nvSpPr>
          <p:cNvPr id="36" name="角丸四角形 35"/>
          <p:cNvSpPr/>
          <p:nvPr/>
        </p:nvSpPr>
        <p:spPr>
          <a:xfrm>
            <a:off x="3497869" y="4102406"/>
            <a:ext cx="940157" cy="1082728"/>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spAutoFit/>
          </a:bodyPr>
          <a:lstStyle/>
          <a:p>
            <a:r>
              <a:rPr kumimoji="1" lang="ja-JP" altLang="en-US" sz="1200" dirty="0" smtClean="0">
                <a:solidFill>
                  <a:schemeClr val="tx1"/>
                </a:solidFill>
                <a:latin typeface="HG丸ｺﾞｼｯｸM-PRO" pitchFamily="50" charset="-128"/>
                <a:ea typeface="HG丸ｺﾞｼｯｸM-PRO" pitchFamily="50" charset="-128"/>
              </a:rPr>
              <a:t>すぐ近くに行くときは、わざわざシートベルトはしない</a:t>
            </a:r>
            <a:endParaRPr kumimoji="1" lang="ja-JP" altLang="en-US" sz="1200" dirty="0">
              <a:solidFill>
                <a:schemeClr val="tx1"/>
              </a:solidFill>
              <a:latin typeface="HG丸ｺﾞｼｯｸM-PRO" pitchFamily="50" charset="-128"/>
              <a:ea typeface="HG丸ｺﾞｼｯｸM-PRO" pitchFamily="50" charset="-128"/>
            </a:endParaRPr>
          </a:p>
        </p:txBody>
      </p:sp>
      <p:sp>
        <p:nvSpPr>
          <p:cNvPr id="37" name="角丸四角形 36"/>
          <p:cNvSpPr/>
          <p:nvPr/>
        </p:nvSpPr>
        <p:spPr>
          <a:xfrm>
            <a:off x="3016071" y="5572728"/>
            <a:ext cx="1100166" cy="1101994"/>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spAutoFit/>
          </a:bodyPr>
          <a:lstStyle/>
          <a:p>
            <a:r>
              <a:rPr kumimoji="1" lang="ja-JP" altLang="en-US" sz="1200" dirty="0" smtClean="0">
                <a:solidFill>
                  <a:schemeClr val="tx1"/>
                </a:solidFill>
                <a:latin typeface="HG丸ｺﾞｼｯｸM-PRO" pitchFamily="50" charset="-128"/>
                <a:ea typeface="HG丸ｺﾞｼｯｸM-PRO" pitchFamily="50" charset="-128"/>
              </a:rPr>
              <a:t>横断歩道では車がこなくても信号が青になるまでわたらない</a:t>
            </a:r>
            <a:endParaRPr kumimoji="1" lang="ja-JP" altLang="en-US" sz="1200" dirty="0">
              <a:solidFill>
                <a:schemeClr val="tx1"/>
              </a:solidFill>
              <a:latin typeface="HG丸ｺﾞｼｯｸM-PRO" pitchFamily="50" charset="-128"/>
              <a:ea typeface="HG丸ｺﾞｼｯｸM-PRO" pitchFamily="50" charset="-128"/>
            </a:endParaRPr>
          </a:p>
        </p:txBody>
      </p:sp>
      <p:sp>
        <p:nvSpPr>
          <p:cNvPr id="38" name="角丸四角形 37"/>
          <p:cNvSpPr/>
          <p:nvPr/>
        </p:nvSpPr>
        <p:spPr>
          <a:xfrm>
            <a:off x="3016071" y="7374102"/>
            <a:ext cx="951875" cy="1082728"/>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spAutoFit/>
          </a:bodyPr>
          <a:lstStyle/>
          <a:p>
            <a:r>
              <a:rPr kumimoji="1" lang="ja-JP" altLang="en-US" sz="1200" dirty="0" smtClean="0">
                <a:solidFill>
                  <a:schemeClr val="tx1"/>
                </a:solidFill>
                <a:latin typeface="HG丸ｺﾞｼｯｸM-PRO" pitchFamily="50" charset="-128"/>
                <a:ea typeface="HG丸ｺﾞｼｯｸM-PRO" pitchFamily="50" charset="-128"/>
              </a:rPr>
              <a:t>自分だけ制限速度を守るのはバカらしいと思う</a:t>
            </a:r>
            <a:endParaRPr kumimoji="1" lang="ja-JP" altLang="en-US" sz="1200" dirty="0">
              <a:solidFill>
                <a:schemeClr val="tx1"/>
              </a:solidFill>
              <a:latin typeface="HG丸ｺﾞｼｯｸM-PRO" pitchFamily="50" charset="-128"/>
              <a:ea typeface="HG丸ｺﾞｼｯｸM-PRO" pitchFamily="50" charset="-128"/>
            </a:endParaRPr>
          </a:p>
        </p:txBody>
      </p:sp>
      <p:sp>
        <p:nvSpPr>
          <p:cNvPr id="39" name="角丸四角形 38"/>
          <p:cNvSpPr/>
          <p:nvPr/>
        </p:nvSpPr>
        <p:spPr>
          <a:xfrm>
            <a:off x="1565683" y="7568780"/>
            <a:ext cx="803144" cy="693371"/>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spAutoFit/>
          </a:bodyPr>
          <a:lstStyle/>
          <a:p>
            <a:r>
              <a:rPr kumimoji="1" lang="ja-JP" altLang="en-US" sz="1200" dirty="0" smtClean="0">
                <a:solidFill>
                  <a:schemeClr val="tx1"/>
                </a:solidFill>
                <a:latin typeface="HG丸ｺﾞｼｯｸM-PRO" pitchFamily="50" charset="-128"/>
                <a:ea typeface="HG丸ｺﾞｼｯｸM-PRO" pitchFamily="50" charset="-128"/>
              </a:rPr>
              <a:t>趣味や好みがよく変わる</a:t>
            </a:r>
            <a:endParaRPr kumimoji="1" lang="ja-JP" altLang="en-US" sz="1200" dirty="0">
              <a:solidFill>
                <a:schemeClr val="tx1"/>
              </a:solidFill>
              <a:latin typeface="HG丸ｺﾞｼｯｸM-PRO" pitchFamily="50" charset="-128"/>
              <a:ea typeface="HG丸ｺﾞｼｯｸM-PRO" pitchFamily="50" charset="-128"/>
            </a:endParaRPr>
          </a:p>
        </p:txBody>
      </p:sp>
      <p:sp>
        <p:nvSpPr>
          <p:cNvPr id="40" name="角丸四角形 39"/>
          <p:cNvSpPr/>
          <p:nvPr/>
        </p:nvSpPr>
        <p:spPr>
          <a:xfrm>
            <a:off x="1337923" y="6553979"/>
            <a:ext cx="1220312" cy="693371"/>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spAutoFit/>
          </a:bodyPr>
          <a:lstStyle/>
          <a:p>
            <a:r>
              <a:rPr kumimoji="1" lang="ja-JP" altLang="en-US" sz="1200" dirty="0" smtClean="0">
                <a:solidFill>
                  <a:schemeClr val="tx1"/>
                </a:solidFill>
                <a:latin typeface="HG丸ｺﾞｼｯｸM-PRO" pitchFamily="50" charset="-128"/>
                <a:ea typeface="HG丸ｺﾞｼｯｸM-PRO" pitchFamily="50" charset="-128"/>
              </a:rPr>
              <a:t>もたもたしている人を見るとイラつく</a:t>
            </a:r>
            <a:endParaRPr kumimoji="1" lang="ja-JP" altLang="en-US" sz="1200" dirty="0">
              <a:solidFill>
                <a:schemeClr val="tx1"/>
              </a:solidFill>
              <a:latin typeface="HG丸ｺﾞｼｯｸM-PRO" pitchFamily="50" charset="-128"/>
              <a:ea typeface="HG丸ｺﾞｼｯｸM-PRO" pitchFamily="50" charset="-128"/>
            </a:endParaRPr>
          </a:p>
        </p:txBody>
      </p:sp>
      <p:sp>
        <p:nvSpPr>
          <p:cNvPr id="41" name="角丸四角形 40"/>
          <p:cNvSpPr/>
          <p:nvPr/>
        </p:nvSpPr>
        <p:spPr>
          <a:xfrm>
            <a:off x="1631845" y="5333684"/>
            <a:ext cx="926390" cy="897683"/>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spAutoFit/>
          </a:bodyPr>
          <a:lstStyle/>
          <a:p>
            <a:r>
              <a:rPr kumimoji="1" lang="ja-JP" altLang="en-US" sz="1200" dirty="0" smtClean="0">
                <a:solidFill>
                  <a:schemeClr val="tx1"/>
                </a:solidFill>
                <a:latin typeface="HG丸ｺﾞｼｯｸM-PRO" pitchFamily="50" charset="-128"/>
                <a:ea typeface="HG丸ｺﾞｼｯｸM-PRO" pitchFamily="50" charset="-128"/>
              </a:rPr>
              <a:t>人から注意されたりするとムッとする</a:t>
            </a:r>
            <a:endParaRPr kumimoji="1" lang="ja-JP" altLang="en-US" sz="1200" dirty="0">
              <a:solidFill>
                <a:schemeClr val="tx1"/>
              </a:solidFill>
              <a:latin typeface="HG丸ｺﾞｼｯｸM-PRO" pitchFamily="50" charset="-128"/>
              <a:ea typeface="HG丸ｺﾞｼｯｸM-PRO" pitchFamily="50" charset="-128"/>
            </a:endParaRPr>
          </a:p>
        </p:txBody>
      </p:sp>
      <p:sp>
        <p:nvSpPr>
          <p:cNvPr id="42" name="角丸四角形 41"/>
          <p:cNvSpPr/>
          <p:nvPr/>
        </p:nvSpPr>
        <p:spPr>
          <a:xfrm>
            <a:off x="537624" y="5208102"/>
            <a:ext cx="803144" cy="881989"/>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spAutoFit/>
          </a:bodyPr>
          <a:lstStyle/>
          <a:p>
            <a:r>
              <a:rPr kumimoji="1" lang="ja-JP" altLang="en-US" sz="1200" dirty="0" smtClean="0">
                <a:solidFill>
                  <a:schemeClr val="tx1"/>
                </a:solidFill>
                <a:latin typeface="HG丸ｺﾞｼｯｸM-PRO" pitchFamily="50" charset="-128"/>
                <a:ea typeface="HG丸ｺﾞｼｯｸM-PRO" pitchFamily="50" charset="-128"/>
              </a:rPr>
              <a:t>重い荷物やカバンは持ちたくない</a:t>
            </a:r>
            <a:endParaRPr kumimoji="1" lang="ja-JP" altLang="en-US" sz="1200" dirty="0">
              <a:solidFill>
                <a:schemeClr val="tx1"/>
              </a:solidFill>
              <a:latin typeface="HG丸ｺﾞｼｯｸM-PRO" pitchFamily="50" charset="-128"/>
              <a:ea typeface="HG丸ｺﾞｼｯｸM-PRO" pitchFamily="50" charset="-128"/>
            </a:endParaRPr>
          </a:p>
        </p:txBody>
      </p:sp>
      <p:sp>
        <p:nvSpPr>
          <p:cNvPr id="43" name="角丸四角形 42"/>
          <p:cNvSpPr/>
          <p:nvPr/>
        </p:nvSpPr>
        <p:spPr>
          <a:xfrm>
            <a:off x="764703" y="3440832"/>
            <a:ext cx="1183375" cy="897683"/>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spAutoFit/>
          </a:bodyPr>
          <a:lstStyle/>
          <a:p>
            <a:r>
              <a:rPr kumimoji="1" lang="ja-JP" altLang="en-US" sz="1200" dirty="0" smtClean="0">
                <a:solidFill>
                  <a:schemeClr val="tx1"/>
                </a:solidFill>
                <a:latin typeface="HG丸ｺﾞｼｯｸM-PRO" pitchFamily="50" charset="-128"/>
                <a:ea typeface="HG丸ｺﾞｼｯｸM-PRO" pitchFamily="50" charset="-128"/>
              </a:rPr>
              <a:t>階段よりはエレベーターを使うことが多い</a:t>
            </a:r>
            <a:endParaRPr kumimoji="1" lang="ja-JP" altLang="en-US" sz="1200" dirty="0">
              <a:solidFill>
                <a:schemeClr val="tx1"/>
              </a:solidFill>
              <a:latin typeface="HG丸ｺﾞｼｯｸM-PRO" pitchFamily="50" charset="-128"/>
              <a:ea typeface="HG丸ｺﾞｼｯｸM-PRO" pitchFamily="50" charset="-128"/>
            </a:endParaRPr>
          </a:p>
        </p:txBody>
      </p:sp>
      <p:sp>
        <p:nvSpPr>
          <p:cNvPr id="44" name="角丸四角形 43"/>
          <p:cNvSpPr/>
          <p:nvPr/>
        </p:nvSpPr>
        <p:spPr>
          <a:xfrm>
            <a:off x="2350332" y="2982904"/>
            <a:ext cx="803144" cy="881989"/>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spAutoFit/>
          </a:bodyPr>
          <a:lstStyle/>
          <a:p>
            <a:r>
              <a:rPr kumimoji="1" lang="en-US" altLang="ja-JP" sz="1200" dirty="0" smtClean="0">
                <a:solidFill>
                  <a:schemeClr val="tx1"/>
                </a:solidFill>
                <a:latin typeface="HG丸ｺﾞｼｯｸM-PRO" pitchFamily="50" charset="-128"/>
                <a:ea typeface="HG丸ｺﾞｼｯｸM-PRO" pitchFamily="50" charset="-128"/>
              </a:rPr>
              <a:t>5</a:t>
            </a:r>
            <a:r>
              <a:rPr kumimoji="1" lang="ja-JP" altLang="en-US" sz="1200" dirty="0" smtClean="0">
                <a:solidFill>
                  <a:schemeClr val="tx1"/>
                </a:solidFill>
                <a:latin typeface="HG丸ｺﾞｼｯｸM-PRO" pitchFamily="50" charset="-128"/>
                <a:ea typeface="HG丸ｺﾞｼｯｸM-PRO" pitchFamily="50" charset="-128"/>
              </a:rPr>
              <a:t>分以上</a:t>
            </a:r>
            <a:r>
              <a:rPr lang="ja-JP" altLang="en-US" sz="1200" dirty="0">
                <a:solidFill>
                  <a:schemeClr val="tx1"/>
                </a:solidFill>
                <a:latin typeface="HG丸ｺﾞｼｯｸM-PRO" pitchFamily="50" charset="-128"/>
                <a:ea typeface="HG丸ｺﾞｼｯｸM-PRO" pitchFamily="50" charset="-128"/>
              </a:rPr>
              <a:t>待たされる</a:t>
            </a:r>
            <a:r>
              <a:rPr lang="ja-JP" altLang="en-US" sz="1200" dirty="0" smtClean="0">
                <a:solidFill>
                  <a:schemeClr val="tx1"/>
                </a:solidFill>
                <a:latin typeface="HG丸ｺﾞｼｯｸM-PRO" pitchFamily="50" charset="-128"/>
                <a:ea typeface="HG丸ｺﾞｼｯｸM-PRO" pitchFamily="50" charset="-128"/>
              </a:rPr>
              <a:t>と腹が立つ</a:t>
            </a:r>
            <a:endParaRPr kumimoji="1" lang="ja-JP" altLang="en-US" sz="1200" dirty="0">
              <a:solidFill>
                <a:schemeClr val="tx1"/>
              </a:solidFill>
              <a:latin typeface="HG丸ｺﾞｼｯｸM-PRO" pitchFamily="50" charset="-128"/>
              <a:ea typeface="HG丸ｺﾞｼｯｸM-PRO" pitchFamily="50" charset="-128"/>
            </a:endParaRPr>
          </a:p>
        </p:txBody>
      </p:sp>
      <p:sp>
        <p:nvSpPr>
          <p:cNvPr id="45" name="角丸四角形 44"/>
          <p:cNvSpPr/>
          <p:nvPr/>
        </p:nvSpPr>
        <p:spPr>
          <a:xfrm>
            <a:off x="2234180" y="4286547"/>
            <a:ext cx="919295" cy="693371"/>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spAutoFit/>
          </a:bodyPr>
          <a:lstStyle/>
          <a:p>
            <a:r>
              <a:rPr kumimoji="1" lang="ja-JP" altLang="en-US" sz="1200" dirty="0" smtClean="0">
                <a:solidFill>
                  <a:schemeClr val="tx1"/>
                </a:solidFill>
                <a:latin typeface="HG丸ｺﾞｼｯｸM-PRO" pitchFamily="50" charset="-128"/>
                <a:ea typeface="HG丸ｺﾞｼｯｸM-PRO" pitchFamily="50" charset="-128"/>
              </a:rPr>
              <a:t>何でも自分流にやりたい</a:t>
            </a:r>
            <a:endParaRPr kumimoji="1" lang="ja-JP" altLang="en-US" sz="1200" dirty="0">
              <a:solidFill>
                <a:schemeClr val="tx1"/>
              </a:solidFill>
              <a:latin typeface="HG丸ｺﾞｼｯｸM-PRO" pitchFamily="50" charset="-128"/>
              <a:ea typeface="HG丸ｺﾞｼｯｸM-PRO" pitchFamily="50" charset="-128"/>
            </a:endParaRPr>
          </a:p>
        </p:txBody>
      </p:sp>
      <p:cxnSp>
        <p:nvCxnSpPr>
          <p:cNvPr id="46" name="直線矢印コネクタ 45"/>
          <p:cNvCxnSpPr>
            <a:stCxn id="17" idx="3"/>
            <a:endCxn id="24" idx="1"/>
          </p:cNvCxnSpPr>
          <p:nvPr/>
        </p:nvCxnSpPr>
        <p:spPr>
          <a:xfrm flipV="1">
            <a:off x="985789" y="2161482"/>
            <a:ext cx="260834" cy="300"/>
          </a:xfrm>
          <a:prstGeom prst="straightConnector1">
            <a:avLst/>
          </a:prstGeom>
          <a:ln w="254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a:stCxn id="24" idx="3"/>
            <a:endCxn id="25" idx="1"/>
          </p:cNvCxnSpPr>
          <p:nvPr/>
        </p:nvCxnSpPr>
        <p:spPr>
          <a:xfrm>
            <a:off x="2110719" y="2161482"/>
            <a:ext cx="303921" cy="300"/>
          </a:xfrm>
          <a:prstGeom prst="straightConnector1">
            <a:avLst/>
          </a:prstGeom>
          <a:ln w="254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a:stCxn id="43" idx="3"/>
            <a:endCxn id="25" idx="1"/>
          </p:cNvCxnSpPr>
          <p:nvPr/>
        </p:nvCxnSpPr>
        <p:spPr>
          <a:xfrm flipV="1">
            <a:off x="1948078" y="2161782"/>
            <a:ext cx="466562" cy="1727892"/>
          </a:xfrm>
          <a:prstGeom prst="straightConnector1">
            <a:avLst/>
          </a:prstGeom>
          <a:ln w="254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a:stCxn id="42" idx="0"/>
            <a:endCxn id="43" idx="2"/>
          </p:cNvCxnSpPr>
          <p:nvPr/>
        </p:nvCxnSpPr>
        <p:spPr>
          <a:xfrm flipV="1">
            <a:off x="939196" y="4338515"/>
            <a:ext cx="417195" cy="869587"/>
          </a:xfrm>
          <a:prstGeom prst="straightConnector1">
            <a:avLst/>
          </a:prstGeom>
          <a:ln w="254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58" name="直線矢印コネクタ 57"/>
          <p:cNvCxnSpPr>
            <a:stCxn id="25" idx="2"/>
            <a:endCxn id="44" idx="0"/>
          </p:cNvCxnSpPr>
          <p:nvPr/>
        </p:nvCxnSpPr>
        <p:spPr>
          <a:xfrm flipH="1">
            <a:off x="2751904" y="2602776"/>
            <a:ext cx="64458" cy="380128"/>
          </a:xfrm>
          <a:prstGeom prst="straightConnector1">
            <a:avLst/>
          </a:prstGeom>
          <a:ln w="254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61" name="直線矢印コネクタ 60"/>
          <p:cNvCxnSpPr>
            <a:stCxn id="44" idx="3"/>
            <a:endCxn id="26" idx="2"/>
          </p:cNvCxnSpPr>
          <p:nvPr/>
        </p:nvCxnSpPr>
        <p:spPr>
          <a:xfrm flipV="1">
            <a:off x="3153476" y="2976956"/>
            <a:ext cx="826060" cy="446943"/>
          </a:xfrm>
          <a:prstGeom prst="straightConnector1">
            <a:avLst/>
          </a:prstGeom>
          <a:ln w="254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64" name="直線矢印コネクタ 63"/>
          <p:cNvCxnSpPr>
            <a:stCxn id="26" idx="3"/>
            <a:endCxn id="27" idx="1"/>
          </p:cNvCxnSpPr>
          <p:nvPr/>
        </p:nvCxnSpPr>
        <p:spPr>
          <a:xfrm flipV="1">
            <a:off x="4462117" y="2249188"/>
            <a:ext cx="345881" cy="86034"/>
          </a:xfrm>
          <a:prstGeom prst="straightConnector1">
            <a:avLst/>
          </a:prstGeom>
          <a:ln w="254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67" name="直線矢印コネクタ 66"/>
          <p:cNvCxnSpPr>
            <a:stCxn id="27" idx="3"/>
            <a:endCxn id="18" idx="4"/>
          </p:cNvCxnSpPr>
          <p:nvPr/>
        </p:nvCxnSpPr>
        <p:spPr>
          <a:xfrm flipV="1">
            <a:off x="5611142" y="2161482"/>
            <a:ext cx="455571" cy="87706"/>
          </a:xfrm>
          <a:prstGeom prst="straightConnector1">
            <a:avLst/>
          </a:prstGeom>
          <a:ln w="254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70" name="直線矢印コネクタ 69"/>
          <p:cNvCxnSpPr>
            <a:stCxn id="45" idx="3"/>
            <a:endCxn id="26" idx="2"/>
          </p:cNvCxnSpPr>
          <p:nvPr/>
        </p:nvCxnSpPr>
        <p:spPr>
          <a:xfrm flipV="1">
            <a:off x="3153475" y="2976956"/>
            <a:ext cx="826061" cy="1656277"/>
          </a:xfrm>
          <a:prstGeom prst="straightConnector1">
            <a:avLst/>
          </a:prstGeom>
          <a:ln w="254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73" name="直線矢印コネクタ 72"/>
          <p:cNvCxnSpPr>
            <a:stCxn id="36" idx="3"/>
            <a:endCxn id="28" idx="1"/>
          </p:cNvCxnSpPr>
          <p:nvPr/>
        </p:nvCxnSpPr>
        <p:spPr>
          <a:xfrm flipV="1">
            <a:off x="4438026" y="3690153"/>
            <a:ext cx="369972" cy="940274"/>
          </a:xfrm>
          <a:prstGeom prst="straightConnector1">
            <a:avLst/>
          </a:prstGeom>
          <a:ln w="254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76" name="直線矢印コネクタ 75"/>
          <p:cNvCxnSpPr>
            <a:stCxn id="28" idx="3"/>
            <a:endCxn id="29" idx="4"/>
          </p:cNvCxnSpPr>
          <p:nvPr/>
        </p:nvCxnSpPr>
        <p:spPr>
          <a:xfrm>
            <a:off x="5611142" y="3690153"/>
            <a:ext cx="455571" cy="7474"/>
          </a:xfrm>
          <a:prstGeom prst="straightConnector1">
            <a:avLst/>
          </a:prstGeom>
          <a:ln w="254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79" name="直線矢印コネクタ 78"/>
          <p:cNvCxnSpPr>
            <a:stCxn id="33" idx="3"/>
            <a:endCxn id="30" idx="4"/>
          </p:cNvCxnSpPr>
          <p:nvPr/>
        </p:nvCxnSpPr>
        <p:spPr>
          <a:xfrm>
            <a:off x="5611142" y="5041744"/>
            <a:ext cx="455571" cy="33645"/>
          </a:xfrm>
          <a:prstGeom prst="straightConnector1">
            <a:avLst/>
          </a:prstGeom>
          <a:ln w="254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82" name="直線矢印コネクタ 81"/>
          <p:cNvCxnSpPr>
            <a:stCxn id="34" idx="3"/>
            <a:endCxn id="31" idx="4"/>
          </p:cNvCxnSpPr>
          <p:nvPr/>
        </p:nvCxnSpPr>
        <p:spPr>
          <a:xfrm>
            <a:off x="5611142" y="6553970"/>
            <a:ext cx="455571" cy="0"/>
          </a:xfrm>
          <a:prstGeom prst="straightConnector1">
            <a:avLst/>
          </a:prstGeom>
          <a:ln w="254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85" name="直線矢印コネクタ 84"/>
          <p:cNvCxnSpPr>
            <a:stCxn id="35" idx="3"/>
            <a:endCxn id="32" idx="4"/>
          </p:cNvCxnSpPr>
          <p:nvPr/>
        </p:nvCxnSpPr>
        <p:spPr>
          <a:xfrm flipV="1">
            <a:off x="5611142" y="7922122"/>
            <a:ext cx="455571" cy="1"/>
          </a:xfrm>
          <a:prstGeom prst="straightConnector1">
            <a:avLst/>
          </a:prstGeom>
          <a:ln w="254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88" name="直線矢印コネクタ 87"/>
          <p:cNvCxnSpPr>
            <a:stCxn id="37" idx="3"/>
            <a:endCxn id="34" idx="1"/>
          </p:cNvCxnSpPr>
          <p:nvPr/>
        </p:nvCxnSpPr>
        <p:spPr>
          <a:xfrm>
            <a:off x="4116237" y="6123725"/>
            <a:ext cx="691761" cy="430245"/>
          </a:xfrm>
          <a:prstGeom prst="straightConnector1">
            <a:avLst/>
          </a:prstGeom>
          <a:ln w="254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91" name="直線矢印コネクタ 90"/>
          <p:cNvCxnSpPr>
            <a:stCxn id="38" idx="3"/>
            <a:endCxn id="34" idx="1"/>
          </p:cNvCxnSpPr>
          <p:nvPr/>
        </p:nvCxnSpPr>
        <p:spPr>
          <a:xfrm flipV="1">
            <a:off x="3967946" y="6553970"/>
            <a:ext cx="840052" cy="1361496"/>
          </a:xfrm>
          <a:prstGeom prst="straightConnector1">
            <a:avLst/>
          </a:prstGeom>
          <a:ln w="254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94" name="直線矢印コネクタ 93"/>
          <p:cNvCxnSpPr>
            <a:stCxn id="39" idx="3"/>
            <a:endCxn id="37" idx="2"/>
          </p:cNvCxnSpPr>
          <p:nvPr/>
        </p:nvCxnSpPr>
        <p:spPr>
          <a:xfrm flipV="1">
            <a:off x="2368827" y="6674722"/>
            <a:ext cx="1197327" cy="1240744"/>
          </a:xfrm>
          <a:prstGeom prst="straightConnector1">
            <a:avLst/>
          </a:prstGeom>
          <a:ln w="254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97" name="直線矢印コネクタ 96"/>
          <p:cNvCxnSpPr>
            <a:stCxn id="40" idx="3"/>
            <a:endCxn id="37" idx="1"/>
          </p:cNvCxnSpPr>
          <p:nvPr/>
        </p:nvCxnSpPr>
        <p:spPr>
          <a:xfrm flipV="1">
            <a:off x="2558235" y="6123725"/>
            <a:ext cx="457836" cy="776940"/>
          </a:xfrm>
          <a:prstGeom prst="straightConnector1">
            <a:avLst/>
          </a:prstGeom>
          <a:ln w="254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100" name="直線矢印コネクタ 99"/>
          <p:cNvCxnSpPr>
            <a:stCxn id="17" idx="2"/>
            <a:endCxn id="42" idx="1"/>
          </p:cNvCxnSpPr>
          <p:nvPr/>
        </p:nvCxnSpPr>
        <p:spPr>
          <a:xfrm flipH="1">
            <a:off x="537624" y="2610623"/>
            <a:ext cx="26330" cy="3038474"/>
          </a:xfrm>
          <a:prstGeom prst="straightConnector1">
            <a:avLst/>
          </a:prstGeom>
          <a:ln w="25400">
            <a:solidFill>
              <a:schemeClr val="accent2"/>
            </a:solidFill>
            <a:prstDash val="sysDot"/>
            <a:tailEnd type="arrow"/>
          </a:ln>
          <a:effectLst>
            <a:outerShdw blurRad="50800" dist="50800" dir="5400000" algn="ctr" rotWithShape="0">
              <a:schemeClr val="bg1"/>
            </a:outerShdw>
          </a:effectLst>
        </p:spPr>
        <p:style>
          <a:lnRef idx="1">
            <a:schemeClr val="accent1"/>
          </a:lnRef>
          <a:fillRef idx="0">
            <a:schemeClr val="accent1"/>
          </a:fillRef>
          <a:effectRef idx="0">
            <a:schemeClr val="accent1"/>
          </a:effectRef>
          <a:fontRef idx="minor">
            <a:schemeClr val="tx1"/>
          </a:fontRef>
        </p:style>
      </p:cxnSp>
      <p:cxnSp>
        <p:nvCxnSpPr>
          <p:cNvPr id="103" name="直線矢印コネクタ 102"/>
          <p:cNvCxnSpPr>
            <a:stCxn id="24" idx="2"/>
            <a:endCxn id="43" idx="0"/>
          </p:cNvCxnSpPr>
          <p:nvPr/>
        </p:nvCxnSpPr>
        <p:spPr>
          <a:xfrm flipH="1">
            <a:off x="1356391" y="2606400"/>
            <a:ext cx="322280" cy="834432"/>
          </a:xfrm>
          <a:prstGeom prst="straightConnector1">
            <a:avLst/>
          </a:prstGeom>
          <a:ln w="25400">
            <a:solidFill>
              <a:schemeClr val="accent2"/>
            </a:solidFill>
            <a:prstDash val="sysDot"/>
            <a:tailEnd type="arrow"/>
          </a:ln>
          <a:effectLst>
            <a:outerShdw blurRad="50800" dist="50800" dir="5400000" algn="ctr" rotWithShape="0">
              <a:schemeClr val="bg1"/>
            </a:outerShdw>
          </a:effectLst>
        </p:spPr>
        <p:style>
          <a:lnRef idx="1">
            <a:schemeClr val="accent1"/>
          </a:lnRef>
          <a:fillRef idx="0">
            <a:schemeClr val="accent1"/>
          </a:fillRef>
          <a:effectRef idx="0">
            <a:schemeClr val="accent1"/>
          </a:effectRef>
          <a:fontRef idx="minor">
            <a:schemeClr val="tx1"/>
          </a:fontRef>
        </p:style>
      </p:cxnSp>
      <p:cxnSp>
        <p:nvCxnSpPr>
          <p:cNvPr id="106" name="直線矢印コネクタ 105"/>
          <p:cNvCxnSpPr>
            <a:stCxn id="43" idx="2"/>
            <a:endCxn id="41" idx="0"/>
          </p:cNvCxnSpPr>
          <p:nvPr/>
        </p:nvCxnSpPr>
        <p:spPr>
          <a:xfrm>
            <a:off x="1356391" y="4338515"/>
            <a:ext cx="738649" cy="995169"/>
          </a:xfrm>
          <a:prstGeom prst="straightConnector1">
            <a:avLst/>
          </a:prstGeom>
          <a:ln w="25400">
            <a:solidFill>
              <a:schemeClr val="accent2"/>
            </a:solidFill>
            <a:prstDash val="sysDot"/>
            <a:tailEnd type="arrow"/>
          </a:ln>
          <a:effectLst>
            <a:outerShdw blurRad="50800" dist="50800" dir="5400000" algn="ctr" rotWithShape="0">
              <a:schemeClr val="bg1"/>
            </a:outerShdw>
          </a:effectLst>
        </p:spPr>
        <p:style>
          <a:lnRef idx="1">
            <a:schemeClr val="accent1"/>
          </a:lnRef>
          <a:fillRef idx="0">
            <a:schemeClr val="accent1"/>
          </a:fillRef>
          <a:effectRef idx="0">
            <a:schemeClr val="accent1"/>
          </a:effectRef>
          <a:fontRef idx="minor">
            <a:schemeClr val="tx1"/>
          </a:fontRef>
        </p:style>
      </p:cxnSp>
      <p:cxnSp>
        <p:nvCxnSpPr>
          <p:cNvPr id="109" name="直線矢印コネクタ 108"/>
          <p:cNvCxnSpPr>
            <a:stCxn id="42" idx="3"/>
            <a:endCxn id="41" idx="1"/>
          </p:cNvCxnSpPr>
          <p:nvPr/>
        </p:nvCxnSpPr>
        <p:spPr>
          <a:xfrm>
            <a:off x="1340768" y="5649097"/>
            <a:ext cx="291077" cy="133429"/>
          </a:xfrm>
          <a:prstGeom prst="straightConnector1">
            <a:avLst/>
          </a:prstGeom>
          <a:ln w="25400">
            <a:solidFill>
              <a:schemeClr val="accent2"/>
            </a:solidFill>
            <a:prstDash val="sysDot"/>
            <a:tailEnd type="arrow"/>
          </a:ln>
          <a:effectLst>
            <a:outerShdw blurRad="50800" dist="50800" dir="5400000" algn="ctr" rotWithShape="0">
              <a:schemeClr val="bg1"/>
            </a:outerShdw>
          </a:effectLst>
        </p:spPr>
        <p:style>
          <a:lnRef idx="1">
            <a:schemeClr val="accent1"/>
          </a:lnRef>
          <a:fillRef idx="0">
            <a:schemeClr val="accent1"/>
          </a:fillRef>
          <a:effectRef idx="0">
            <a:schemeClr val="accent1"/>
          </a:effectRef>
          <a:fontRef idx="minor">
            <a:schemeClr val="tx1"/>
          </a:fontRef>
        </p:style>
      </p:cxnSp>
      <p:cxnSp>
        <p:nvCxnSpPr>
          <p:cNvPr id="112" name="直線矢印コネクタ 111"/>
          <p:cNvCxnSpPr>
            <a:stCxn id="41" idx="2"/>
            <a:endCxn id="40" idx="0"/>
          </p:cNvCxnSpPr>
          <p:nvPr/>
        </p:nvCxnSpPr>
        <p:spPr>
          <a:xfrm flipH="1">
            <a:off x="1948079" y="6231367"/>
            <a:ext cx="146961" cy="322612"/>
          </a:xfrm>
          <a:prstGeom prst="straightConnector1">
            <a:avLst/>
          </a:prstGeom>
          <a:ln w="25400">
            <a:solidFill>
              <a:schemeClr val="accent2"/>
            </a:solidFill>
            <a:prstDash val="sysDot"/>
            <a:tailEnd type="arrow"/>
          </a:ln>
          <a:effectLst>
            <a:outerShdw blurRad="50800" dist="50800" dir="5400000" algn="ctr" rotWithShape="0">
              <a:schemeClr val="bg1"/>
            </a:outerShdw>
          </a:effectLst>
        </p:spPr>
        <p:style>
          <a:lnRef idx="1">
            <a:schemeClr val="accent1"/>
          </a:lnRef>
          <a:fillRef idx="0">
            <a:schemeClr val="accent1"/>
          </a:fillRef>
          <a:effectRef idx="0">
            <a:schemeClr val="accent1"/>
          </a:effectRef>
          <a:fontRef idx="minor">
            <a:schemeClr val="tx1"/>
          </a:fontRef>
        </p:style>
      </p:cxnSp>
      <p:cxnSp>
        <p:nvCxnSpPr>
          <p:cNvPr id="115" name="直線矢印コネクタ 114"/>
          <p:cNvCxnSpPr>
            <a:stCxn id="40" idx="2"/>
            <a:endCxn id="39" idx="0"/>
          </p:cNvCxnSpPr>
          <p:nvPr/>
        </p:nvCxnSpPr>
        <p:spPr>
          <a:xfrm>
            <a:off x="1948079" y="7247350"/>
            <a:ext cx="19176" cy="321430"/>
          </a:xfrm>
          <a:prstGeom prst="straightConnector1">
            <a:avLst/>
          </a:prstGeom>
          <a:ln w="25400">
            <a:solidFill>
              <a:schemeClr val="accent2"/>
            </a:solidFill>
            <a:prstDash val="sysDot"/>
            <a:tailEnd type="arrow"/>
          </a:ln>
          <a:effectLst>
            <a:outerShdw blurRad="50800" dist="50800" dir="5400000" algn="ctr" rotWithShape="0">
              <a:schemeClr val="bg1"/>
            </a:outerShdw>
          </a:effectLst>
        </p:spPr>
        <p:style>
          <a:lnRef idx="1">
            <a:schemeClr val="accent1"/>
          </a:lnRef>
          <a:fillRef idx="0">
            <a:schemeClr val="accent1"/>
          </a:fillRef>
          <a:effectRef idx="0">
            <a:schemeClr val="accent1"/>
          </a:effectRef>
          <a:fontRef idx="minor">
            <a:schemeClr val="tx1"/>
          </a:fontRef>
        </p:style>
      </p:cxnSp>
      <p:cxnSp>
        <p:nvCxnSpPr>
          <p:cNvPr id="118" name="直線矢印コネクタ 117"/>
          <p:cNvCxnSpPr>
            <a:stCxn id="39" idx="3"/>
            <a:endCxn id="38" idx="1"/>
          </p:cNvCxnSpPr>
          <p:nvPr/>
        </p:nvCxnSpPr>
        <p:spPr>
          <a:xfrm>
            <a:off x="2368827" y="7915466"/>
            <a:ext cx="647244" cy="0"/>
          </a:xfrm>
          <a:prstGeom prst="straightConnector1">
            <a:avLst/>
          </a:prstGeom>
          <a:ln w="25400">
            <a:solidFill>
              <a:schemeClr val="accent2"/>
            </a:solidFill>
            <a:prstDash val="sysDot"/>
            <a:tailEnd type="arrow"/>
          </a:ln>
          <a:effectLst>
            <a:outerShdw blurRad="50800" dist="50800" dir="5400000" algn="ctr" rotWithShape="0">
              <a:schemeClr val="bg1"/>
            </a:outerShdw>
          </a:effectLst>
        </p:spPr>
        <p:style>
          <a:lnRef idx="1">
            <a:schemeClr val="accent1"/>
          </a:lnRef>
          <a:fillRef idx="0">
            <a:schemeClr val="accent1"/>
          </a:fillRef>
          <a:effectRef idx="0">
            <a:schemeClr val="accent1"/>
          </a:effectRef>
          <a:fontRef idx="minor">
            <a:schemeClr val="tx1"/>
          </a:fontRef>
        </p:style>
      </p:cxnSp>
      <p:cxnSp>
        <p:nvCxnSpPr>
          <p:cNvPr id="121" name="直線矢印コネクタ 120"/>
          <p:cNvCxnSpPr>
            <a:stCxn id="38" idx="3"/>
            <a:endCxn id="35" idx="1"/>
          </p:cNvCxnSpPr>
          <p:nvPr/>
        </p:nvCxnSpPr>
        <p:spPr>
          <a:xfrm>
            <a:off x="3967946" y="7915466"/>
            <a:ext cx="840052" cy="6657"/>
          </a:xfrm>
          <a:prstGeom prst="straightConnector1">
            <a:avLst/>
          </a:prstGeom>
          <a:ln w="25400">
            <a:solidFill>
              <a:schemeClr val="accent2"/>
            </a:solidFill>
            <a:prstDash val="sysDot"/>
            <a:tailEnd type="arrow"/>
          </a:ln>
          <a:effectLst>
            <a:outerShdw blurRad="50800" dist="50800" dir="5400000" algn="ctr" rotWithShape="0">
              <a:schemeClr val="bg1"/>
            </a:outerShdw>
          </a:effectLst>
        </p:spPr>
        <p:style>
          <a:lnRef idx="1">
            <a:schemeClr val="accent1"/>
          </a:lnRef>
          <a:fillRef idx="0">
            <a:schemeClr val="accent1"/>
          </a:fillRef>
          <a:effectRef idx="0">
            <a:schemeClr val="accent1"/>
          </a:effectRef>
          <a:fontRef idx="minor">
            <a:schemeClr val="tx1"/>
          </a:fontRef>
        </p:style>
      </p:cxnSp>
      <p:cxnSp>
        <p:nvCxnSpPr>
          <p:cNvPr id="124" name="直線矢印コネクタ 123"/>
          <p:cNvCxnSpPr>
            <a:stCxn id="35" idx="3"/>
            <a:endCxn id="31" idx="4"/>
          </p:cNvCxnSpPr>
          <p:nvPr/>
        </p:nvCxnSpPr>
        <p:spPr>
          <a:xfrm flipV="1">
            <a:off x="5611142" y="6553970"/>
            <a:ext cx="455571" cy="1368153"/>
          </a:xfrm>
          <a:prstGeom prst="straightConnector1">
            <a:avLst/>
          </a:prstGeom>
          <a:ln w="25400">
            <a:solidFill>
              <a:schemeClr val="accent2"/>
            </a:solidFill>
            <a:prstDash val="sysDot"/>
            <a:tailEnd type="arrow"/>
          </a:ln>
          <a:effectLst>
            <a:outerShdw blurRad="50800" dist="50800" dir="5400000" algn="ctr" rotWithShape="0">
              <a:schemeClr val="bg1"/>
            </a:outerShdw>
          </a:effectLst>
        </p:spPr>
        <p:style>
          <a:lnRef idx="1">
            <a:schemeClr val="accent1"/>
          </a:lnRef>
          <a:fillRef idx="0">
            <a:schemeClr val="accent1"/>
          </a:fillRef>
          <a:effectRef idx="0">
            <a:schemeClr val="accent1"/>
          </a:effectRef>
          <a:fontRef idx="minor">
            <a:schemeClr val="tx1"/>
          </a:fontRef>
        </p:style>
      </p:cxnSp>
      <p:cxnSp>
        <p:nvCxnSpPr>
          <p:cNvPr id="127" name="直線矢印コネクタ 126"/>
          <p:cNvCxnSpPr>
            <a:stCxn id="34" idx="3"/>
            <a:endCxn id="30" idx="4"/>
          </p:cNvCxnSpPr>
          <p:nvPr/>
        </p:nvCxnSpPr>
        <p:spPr>
          <a:xfrm flipV="1">
            <a:off x="5611142" y="5075389"/>
            <a:ext cx="455571" cy="1478581"/>
          </a:xfrm>
          <a:prstGeom prst="straightConnector1">
            <a:avLst/>
          </a:prstGeom>
          <a:ln w="25400">
            <a:solidFill>
              <a:schemeClr val="accent2"/>
            </a:solidFill>
            <a:prstDash val="sysDot"/>
            <a:tailEnd type="arrow"/>
          </a:ln>
          <a:effectLst>
            <a:outerShdw blurRad="50800" dist="50800" dir="5400000" algn="ctr" rotWithShape="0">
              <a:schemeClr val="bg1"/>
            </a:outerShdw>
          </a:effectLst>
        </p:spPr>
        <p:style>
          <a:lnRef idx="1">
            <a:schemeClr val="accent1"/>
          </a:lnRef>
          <a:fillRef idx="0">
            <a:schemeClr val="accent1"/>
          </a:fillRef>
          <a:effectRef idx="0">
            <a:schemeClr val="accent1"/>
          </a:effectRef>
          <a:fontRef idx="minor">
            <a:schemeClr val="tx1"/>
          </a:fontRef>
        </p:style>
      </p:cxnSp>
      <p:cxnSp>
        <p:nvCxnSpPr>
          <p:cNvPr id="130" name="直線矢印コネクタ 129"/>
          <p:cNvCxnSpPr>
            <a:stCxn id="33" idx="3"/>
            <a:endCxn id="29" idx="4"/>
          </p:cNvCxnSpPr>
          <p:nvPr/>
        </p:nvCxnSpPr>
        <p:spPr>
          <a:xfrm flipV="1">
            <a:off x="5611142" y="3697627"/>
            <a:ext cx="455571" cy="1344117"/>
          </a:xfrm>
          <a:prstGeom prst="straightConnector1">
            <a:avLst/>
          </a:prstGeom>
          <a:ln w="25400">
            <a:solidFill>
              <a:schemeClr val="accent2"/>
            </a:solidFill>
            <a:prstDash val="sysDot"/>
            <a:tailEnd type="arrow"/>
          </a:ln>
          <a:effectLst>
            <a:outerShdw blurRad="50800" dist="50800" dir="5400000" algn="ctr" rotWithShape="0">
              <a:schemeClr val="bg1"/>
            </a:outerShdw>
          </a:effectLst>
        </p:spPr>
        <p:style>
          <a:lnRef idx="1">
            <a:schemeClr val="accent1"/>
          </a:lnRef>
          <a:fillRef idx="0">
            <a:schemeClr val="accent1"/>
          </a:fillRef>
          <a:effectRef idx="0">
            <a:schemeClr val="accent1"/>
          </a:effectRef>
          <a:fontRef idx="minor">
            <a:schemeClr val="tx1"/>
          </a:fontRef>
        </p:style>
      </p:cxnSp>
      <p:cxnSp>
        <p:nvCxnSpPr>
          <p:cNvPr id="133" name="直線矢印コネクタ 132"/>
          <p:cNvCxnSpPr>
            <a:stCxn id="28" idx="3"/>
            <a:endCxn id="30" idx="4"/>
          </p:cNvCxnSpPr>
          <p:nvPr/>
        </p:nvCxnSpPr>
        <p:spPr>
          <a:xfrm>
            <a:off x="5611142" y="3690153"/>
            <a:ext cx="455571" cy="1385236"/>
          </a:xfrm>
          <a:prstGeom prst="straightConnector1">
            <a:avLst/>
          </a:prstGeom>
          <a:ln w="25400">
            <a:solidFill>
              <a:schemeClr val="accent2"/>
            </a:solidFill>
            <a:prstDash val="sysDot"/>
            <a:tailEnd type="arrow"/>
          </a:ln>
          <a:effectLst>
            <a:outerShdw blurRad="50800" dist="50800" dir="5400000" algn="ctr" rotWithShape="0">
              <a:schemeClr val="bg1"/>
            </a:outerShdw>
          </a:effectLst>
        </p:spPr>
        <p:style>
          <a:lnRef idx="1">
            <a:schemeClr val="accent1"/>
          </a:lnRef>
          <a:fillRef idx="0">
            <a:schemeClr val="accent1"/>
          </a:fillRef>
          <a:effectRef idx="0">
            <a:schemeClr val="accent1"/>
          </a:effectRef>
          <a:fontRef idx="minor">
            <a:schemeClr val="tx1"/>
          </a:fontRef>
        </p:style>
      </p:cxnSp>
      <p:cxnSp>
        <p:nvCxnSpPr>
          <p:cNvPr id="136" name="直線矢印コネクタ 135"/>
          <p:cNvCxnSpPr>
            <a:stCxn id="27" idx="3"/>
            <a:endCxn id="29" idx="4"/>
          </p:cNvCxnSpPr>
          <p:nvPr/>
        </p:nvCxnSpPr>
        <p:spPr>
          <a:xfrm>
            <a:off x="5611142" y="2249188"/>
            <a:ext cx="455571" cy="1448439"/>
          </a:xfrm>
          <a:prstGeom prst="straightConnector1">
            <a:avLst/>
          </a:prstGeom>
          <a:ln w="25400">
            <a:solidFill>
              <a:schemeClr val="accent2"/>
            </a:solidFill>
            <a:prstDash val="sysDot"/>
            <a:tailEnd type="arrow"/>
          </a:ln>
          <a:effectLst>
            <a:outerShdw blurRad="50800" dist="50800" dir="5400000" algn="ctr" rotWithShape="0">
              <a:schemeClr val="bg1"/>
            </a:outerShdw>
          </a:effectLst>
        </p:spPr>
        <p:style>
          <a:lnRef idx="1">
            <a:schemeClr val="accent1"/>
          </a:lnRef>
          <a:fillRef idx="0">
            <a:schemeClr val="accent1"/>
          </a:fillRef>
          <a:effectRef idx="0">
            <a:schemeClr val="accent1"/>
          </a:effectRef>
          <a:fontRef idx="minor">
            <a:schemeClr val="tx1"/>
          </a:fontRef>
        </p:style>
      </p:cxnSp>
      <p:cxnSp>
        <p:nvCxnSpPr>
          <p:cNvPr id="139" name="直線矢印コネクタ 138"/>
          <p:cNvCxnSpPr>
            <a:stCxn id="26" idx="3"/>
            <a:endCxn id="28" idx="1"/>
          </p:cNvCxnSpPr>
          <p:nvPr/>
        </p:nvCxnSpPr>
        <p:spPr>
          <a:xfrm>
            <a:off x="4462117" y="2335222"/>
            <a:ext cx="345881" cy="1354931"/>
          </a:xfrm>
          <a:prstGeom prst="straightConnector1">
            <a:avLst/>
          </a:prstGeom>
          <a:ln w="25400">
            <a:solidFill>
              <a:schemeClr val="accent2"/>
            </a:solidFill>
            <a:prstDash val="sysDot"/>
            <a:tailEnd type="arrow"/>
          </a:ln>
          <a:effectLst>
            <a:outerShdw blurRad="50800" dist="50800" dir="5400000" algn="ctr" rotWithShape="0">
              <a:schemeClr val="bg1"/>
            </a:outerShdw>
          </a:effectLst>
        </p:spPr>
        <p:style>
          <a:lnRef idx="1">
            <a:schemeClr val="accent1"/>
          </a:lnRef>
          <a:fillRef idx="0">
            <a:schemeClr val="accent1"/>
          </a:fillRef>
          <a:effectRef idx="0">
            <a:schemeClr val="accent1"/>
          </a:effectRef>
          <a:fontRef idx="minor">
            <a:schemeClr val="tx1"/>
          </a:fontRef>
        </p:style>
      </p:cxnSp>
      <p:cxnSp>
        <p:nvCxnSpPr>
          <p:cNvPr id="142" name="直線矢印コネクタ 141"/>
          <p:cNvCxnSpPr>
            <a:stCxn id="36" idx="3"/>
            <a:endCxn id="34" idx="1"/>
          </p:cNvCxnSpPr>
          <p:nvPr/>
        </p:nvCxnSpPr>
        <p:spPr>
          <a:xfrm>
            <a:off x="4438026" y="4630427"/>
            <a:ext cx="369972" cy="1923543"/>
          </a:xfrm>
          <a:prstGeom prst="straightConnector1">
            <a:avLst/>
          </a:prstGeom>
          <a:ln w="25400">
            <a:solidFill>
              <a:schemeClr val="accent2"/>
            </a:solidFill>
            <a:prstDash val="sysDot"/>
            <a:tailEnd type="arrow"/>
          </a:ln>
          <a:effectLst>
            <a:outerShdw blurRad="50800" dist="50800" dir="5400000" algn="ctr" rotWithShape="0">
              <a:schemeClr val="bg1"/>
            </a:outerShdw>
          </a:effectLst>
        </p:spPr>
        <p:style>
          <a:lnRef idx="1">
            <a:schemeClr val="accent1"/>
          </a:lnRef>
          <a:fillRef idx="0">
            <a:schemeClr val="accent1"/>
          </a:fillRef>
          <a:effectRef idx="0">
            <a:schemeClr val="accent1"/>
          </a:effectRef>
          <a:fontRef idx="minor">
            <a:schemeClr val="tx1"/>
          </a:fontRef>
        </p:style>
      </p:cxnSp>
      <p:cxnSp>
        <p:nvCxnSpPr>
          <p:cNvPr id="145" name="直線矢印コネクタ 144"/>
          <p:cNvCxnSpPr>
            <a:stCxn id="37" idx="3"/>
            <a:endCxn id="33" idx="1"/>
          </p:cNvCxnSpPr>
          <p:nvPr/>
        </p:nvCxnSpPr>
        <p:spPr>
          <a:xfrm flipV="1">
            <a:off x="4116237" y="5041744"/>
            <a:ext cx="691761" cy="1081981"/>
          </a:xfrm>
          <a:prstGeom prst="straightConnector1">
            <a:avLst/>
          </a:prstGeom>
          <a:ln w="25400">
            <a:solidFill>
              <a:schemeClr val="accent2"/>
            </a:solidFill>
            <a:prstDash val="sysDot"/>
            <a:tailEnd type="arrow"/>
          </a:ln>
          <a:effectLst>
            <a:outerShdw blurRad="50800" dist="50800" dir="5400000" algn="ctr" rotWithShape="0">
              <a:schemeClr val="bg1"/>
            </a:outerShdw>
          </a:effectLst>
        </p:spPr>
        <p:style>
          <a:lnRef idx="1">
            <a:schemeClr val="accent1"/>
          </a:lnRef>
          <a:fillRef idx="0">
            <a:schemeClr val="accent1"/>
          </a:fillRef>
          <a:effectRef idx="0">
            <a:schemeClr val="accent1"/>
          </a:effectRef>
          <a:fontRef idx="minor">
            <a:schemeClr val="tx1"/>
          </a:fontRef>
        </p:style>
      </p:cxnSp>
      <p:cxnSp>
        <p:nvCxnSpPr>
          <p:cNvPr id="148" name="直線矢印コネクタ 147"/>
          <p:cNvCxnSpPr>
            <a:stCxn id="45" idx="3"/>
            <a:endCxn id="36" idx="1"/>
          </p:cNvCxnSpPr>
          <p:nvPr/>
        </p:nvCxnSpPr>
        <p:spPr>
          <a:xfrm flipV="1">
            <a:off x="3153475" y="4630427"/>
            <a:ext cx="344394" cy="2806"/>
          </a:xfrm>
          <a:prstGeom prst="straightConnector1">
            <a:avLst/>
          </a:prstGeom>
          <a:ln w="25400">
            <a:solidFill>
              <a:schemeClr val="accent2"/>
            </a:solidFill>
            <a:prstDash val="sysDot"/>
            <a:tailEnd type="arrow"/>
          </a:ln>
          <a:effectLst>
            <a:outerShdw blurRad="50800" dist="50800" dir="5400000" algn="ctr" rotWithShape="0">
              <a:schemeClr val="bg1"/>
            </a:outerShdw>
          </a:effectLst>
        </p:spPr>
        <p:style>
          <a:lnRef idx="1">
            <a:schemeClr val="accent1"/>
          </a:lnRef>
          <a:fillRef idx="0">
            <a:schemeClr val="accent1"/>
          </a:fillRef>
          <a:effectRef idx="0">
            <a:schemeClr val="accent1"/>
          </a:effectRef>
          <a:fontRef idx="minor">
            <a:schemeClr val="tx1"/>
          </a:fontRef>
        </p:style>
      </p:cxnSp>
      <p:cxnSp>
        <p:nvCxnSpPr>
          <p:cNvPr id="151" name="直線矢印コネクタ 150"/>
          <p:cNvCxnSpPr>
            <a:stCxn id="44" idx="2"/>
            <a:endCxn id="45" idx="0"/>
          </p:cNvCxnSpPr>
          <p:nvPr/>
        </p:nvCxnSpPr>
        <p:spPr>
          <a:xfrm flipH="1">
            <a:off x="2693828" y="3864893"/>
            <a:ext cx="58076" cy="421654"/>
          </a:xfrm>
          <a:prstGeom prst="straightConnector1">
            <a:avLst/>
          </a:prstGeom>
          <a:ln w="25400">
            <a:solidFill>
              <a:schemeClr val="accent2"/>
            </a:solidFill>
            <a:prstDash val="sysDot"/>
            <a:tailEnd type="arrow"/>
          </a:ln>
          <a:effectLst>
            <a:outerShdw blurRad="50800" dist="50800" dir="5400000" algn="ctr" rotWithShape="0">
              <a:schemeClr val="bg1"/>
            </a:outerShdw>
          </a:effectLst>
        </p:spPr>
        <p:style>
          <a:lnRef idx="1">
            <a:schemeClr val="accent1"/>
          </a:lnRef>
          <a:fillRef idx="0">
            <a:schemeClr val="accent1"/>
          </a:fillRef>
          <a:effectRef idx="0">
            <a:schemeClr val="accent1"/>
          </a:effectRef>
          <a:fontRef idx="minor">
            <a:schemeClr val="tx1"/>
          </a:fontRef>
        </p:style>
      </p:cxnSp>
      <p:cxnSp>
        <p:nvCxnSpPr>
          <p:cNvPr id="154" name="直線矢印コネクタ 153"/>
          <p:cNvCxnSpPr>
            <a:stCxn id="25" idx="3"/>
            <a:endCxn id="26" idx="1"/>
          </p:cNvCxnSpPr>
          <p:nvPr/>
        </p:nvCxnSpPr>
        <p:spPr>
          <a:xfrm>
            <a:off x="3218084" y="2161782"/>
            <a:ext cx="278871" cy="173440"/>
          </a:xfrm>
          <a:prstGeom prst="straightConnector1">
            <a:avLst/>
          </a:prstGeom>
          <a:ln w="25400">
            <a:solidFill>
              <a:schemeClr val="accent2"/>
            </a:solidFill>
            <a:prstDash val="sysDot"/>
            <a:tailEnd type="arrow"/>
          </a:ln>
          <a:effectLst>
            <a:outerShdw blurRad="50800" dist="50800" dir="5400000" algn="ctr" rotWithShape="0">
              <a:schemeClr val="bg1"/>
            </a:outerShdw>
          </a:effectLst>
        </p:spPr>
        <p:style>
          <a:lnRef idx="1">
            <a:schemeClr val="accent1"/>
          </a:lnRef>
          <a:fillRef idx="0">
            <a:schemeClr val="accent1"/>
          </a:fillRef>
          <a:effectRef idx="0">
            <a:schemeClr val="accent1"/>
          </a:effectRef>
          <a:fontRef idx="minor">
            <a:schemeClr val="tx1"/>
          </a:fontRef>
        </p:style>
      </p:cxnSp>
      <p:cxnSp>
        <p:nvCxnSpPr>
          <p:cNvPr id="157" name="直線矢印コネクタ 156"/>
          <p:cNvCxnSpPr>
            <a:stCxn id="41" idx="3"/>
            <a:endCxn id="37" idx="1"/>
          </p:cNvCxnSpPr>
          <p:nvPr/>
        </p:nvCxnSpPr>
        <p:spPr>
          <a:xfrm>
            <a:off x="2558235" y="5782526"/>
            <a:ext cx="457836" cy="341199"/>
          </a:xfrm>
          <a:prstGeom prst="straightConnector1">
            <a:avLst/>
          </a:prstGeom>
          <a:ln w="25400">
            <a:solidFill>
              <a:schemeClr val="accent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88520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p:cNvGrpSpPr/>
          <p:nvPr/>
        </p:nvGrpSpPr>
        <p:grpSpPr>
          <a:xfrm>
            <a:off x="0" y="9489545"/>
            <a:ext cx="6835288" cy="416496"/>
            <a:chOff x="0" y="9489504"/>
            <a:chExt cx="6835288" cy="416496"/>
          </a:xfrm>
        </p:grpSpPr>
        <p:sp>
          <p:nvSpPr>
            <p:cNvPr id="6" name="正方形/長方形 5"/>
            <p:cNvSpPr/>
            <p:nvPr/>
          </p:nvSpPr>
          <p:spPr>
            <a:xfrm>
              <a:off x="0" y="9489504"/>
              <a:ext cx="6835288" cy="416496"/>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
            <p:cNvSpPr/>
            <p:nvPr/>
          </p:nvSpPr>
          <p:spPr>
            <a:xfrm>
              <a:off x="6427405" y="9528584"/>
              <a:ext cx="360040" cy="338336"/>
            </a:xfrm>
            <a:prstGeom prst="ellipse">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rgbClr val="00B050"/>
                  </a:solidFill>
                  <a:latin typeface="HG丸ｺﾞｼｯｸM-PRO" pitchFamily="50" charset="-128"/>
                  <a:ea typeface="HG丸ｺﾞｼｯｸM-PRO" pitchFamily="50" charset="-128"/>
                </a:rPr>
                <a:t>３</a:t>
              </a:r>
              <a:endParaRPr kumimoji="1" lang="ja-JP" altLang="en-US" sz="1600" dirty="0">
                <a:solidFill>
                  <a:srgbClr val="00B050"/>
                </a:solidFill>
                <a:latin typeface="HG丸ｺﾞｼｯｸM-PRO" pitchFamily="50" charset="-128"/>
                <a:ea typeface="HG丸ｺﾞｼｯｸM-PRO" pitchFamily="50" charset="-128"/>
              </a:endParaRPr>
            </a:p>
          </p:txBody>
        </p:sp>
        <p:sp>
          <p:nvSpPr>
            <p:cNvPr id="8" name="テキスト ボックス 7"/>
            <p:cNvSpPr txBox="1"/>
            <p:nvPr/>
          </p:nvSpPr>
          <p:spPr>
            <a:xfrm>
              <a:off x="173062" y="9589920"/>
              <a:ext cx="5851387" cy="276999"/>
            </a:xfrm>
            <a:prstGeom prst="rect">
              <a:avLst/>
            </a:prstGeom>
            <a:noFill/>
          </p:spPr>
          <p:txBody>
            <a:bodyPr wrap="square" rtlCol="0">
              <a:spAutoFit/>
            </a:bodyPr>
            <a:lstStyle/>
            <a:p>
              <a:r>
                <a:rPr kumimoji="1" lang="ja-JP" altLang="en-US" sz="1200" dirty="0" smtClean="0">
                  <a:solidFill>
                    <a:schemeClr val="bg1"/>
                  </a:solidFill>
                  <a:latin typeface="HG丸ｺﾞｼｯｸM-PRO" pitchFamily="50" charset="-128"/>
                  <a:ea typeface="HG丸ｺﾞｼｯｸM-PRO" pitchFamily="50" charset="-128"/>
                </a:rPr>
                <a:t>お問合せ　</a:t>
              </a:r>
              <a:r>
                <a:rPr lang="ja-JP" altLang="en-US" sz="1200" dirty="0">
                  <a:solidFill>
                    <a:schemeClr val="bg1"/>
                  </a:solidFill>
                  <a:latin typeface="HG丸ｺﾞｼｯｸM-PRO" pitchFamily="50" charset="-128"/>
                  <a:ea typeface="HG丸ｺﾞｼｯｸM-PRO" pitchFamily="50" charset="-128"/>
                </a:rPr>
                <a:t>滋賀</a:t>
              </a:r>
              <a:r>
                <a:rPr kumimoji="1" lang="ja-JP" altLang="en-US" sz="1200" dirty="0" smtClean="0">
                  <a:solidFill>
                    <a:schemeClr val="bg1"/>
                  </a:solidFill>
                  <a:latin typeface="HG丸ｺﾞｼｯｸM-PRO" pitchFamily="50" charset="-128"/>
                  <a:ea typeface="HG丸ｺﾞｼｯｸM-PRO" pitchFamily="50" charset="-128"/>
                </a:rPr>
                <a:t>労働局労働基準部健康安全課　電話　</a:t>
              </a:r>
              <a:r>
                <a:rPr kumimoji="1" lang="en-US" altLang="ja-JP" sz="1200" dirty="0" smtClean="0">
                  <a:solidFill>
                    <a:schemeClr val="bg1"/>
                  </a:solidFill>
                  <a:latin typeface="HG丸ｺﾞｼｯｸM-PRO" pitchFamily="50" charset="-128"/>
                  <a:ea typeface="HG丸ｺﾞｼｯｸM-PRO" pitchFamily="50" charset="-128"/>
                </a:rPr>
                <a:t>077-522-6650</a:t>
              </a:r>
              <a:endParaRPr kumimoji="1" lang="ja-JP" altLang="en-US" sz="1200" dirty="0">
                <a:solidFill>
                  <a:schemeClr val="bg1"/>
                </a:solidFill>
                <a:latin typeface="HG丸ｺﾞｼｯｸM-PRO" pitchFamily="50" charset="-128"/>
                <a:ea typeface="HG丸ｺﾞｼｯｸM-PRO" pitchFamily="50" charset="-128"/>
              </a:endParaRPr>
            </a:p>
          </p:txBody>
        </p:sp>
      </p:grpSp>
      <p:sp>
        <p:nvSpPr>
          <p:cNvPr id="65" name="テキスト ボックス 64"/>
          <p:cNvSpPr txBox="1"/>
          <p:nvPr/>
        </p:nvSpPr>
        <p:spPr>
          <a:xfrm>
            <a:off x="911881" y="200473"/>
            <a:ext cx="5112568" cy="369332"/>
          </a:xfrm>
          <a:prstGeom prst="rect">
            <a:avLst/>
          </a:prstGeom>
          <a:solidFill>
            <a:srgbClr val="00CC5C"/>
          </a:solidFill>
        </p:spPr>
        <p:txBody>
          <a:bodyPr wrap="square" rtlCol="0">
            <a:spAutoFit/>
          </a:bodyPr>
          <a:lstStyle/>
          <a:p>
            <a:pPr algn="ctr"/>
            <a:r>
              <a:rPr kumimoji="1" lang="ja-JP" altLang="en-US" b="1" dirty="0" smtClean="0">
                <a:solidFill>
                  <a:schemeClr val="bg1"/>
                </a:solidFill>
                <a:latin typeface="HG丸ｺﾞｼｯｸM-PRO" pitchFamily="50" charset="-128"/>
                <a:ea typeface="HG丸ｺﾞｼｯｸM-PRO" pitchFamily="50" charset="-128"/>
              </a:rPr>
              <a:t>「省略好き度」チェック結果</a:t>
            </a:r>
            <a:endParaRPr kumimoji="1" lang="ja-JP" altLang="en-US" b="1" dirty="0">
              <a:solidFill>
                <a:schemeClr val="bg1"/>
              </a:solidFill>
              <a:latin typeface="HG丸ｺﾞｼｯｸM-PRO" pitchFamily="50" charset="-128"/>
              <a:ea typeface="HG丸ｺﾞｼｯｸM-PRO" pitchFamily="50" charset="-128"/>
            </a:endParaRPr>
          </a:p>
        </p:txBody>
      </p:sp>
      <p:sp>
        <p:nvSpPr>
          <p:cNvPr id="20" name="テキスト ボックス 19"/>
          <p:cNvSpPr txBox="1"/>
          <p:nvPr/>
        </p:nvSpPr>
        <p:spPr>
          <a:xfrm>
            <a:off x="5776164" y="9659782"/>
            <a:ext cx="581099" cy="246221"/>
          </a:xfrm>
          <a:prstGeom prst="rect">
            <a:avLst/>
          </a:prstGeom>
          <a:noFill/>
        </p:spPr>
        <p:txBody>
          <a:bodyPr wrap="square" rtlCol="0">
            <a:spAutoFit/>
          </a:bodyPr>
          <a:lstStyle/>
          <a:p>
            <a:r>
              <a:rPr kumimoji="1" lang="en-US" altLang="ja-JP" sz="1000" dirty="0" smtClean="0">
                <a:solidFill>
                  <a:schemeClr val="bg1"/>
                </a:solidFill>
              </a:rPr>
              <a:t>H27.2</a:t>
            </a:r>
            <a:endParaRPr kumimoji="1" lang="ja-JP" altLang="en-US" sz="1000" dirty="0">
              <a:solidFill>
                <a:schemeClr val="bg1"/>
              </a:solidFill>
            </a:endParaRPr>
          </a:p>
        </p:txBody>
      </p:sp>
      <p:sp>
        <p:nvSpPr>
          <p:cNvPr id="3" name="テキスト ボックス 2"/>
          <p:cNvSpPr txBox="1"/>
          <p:nvPr/>
        </p:nvSpPr>
        <p:spPr>
          <a:xfrm>
            <a:off x="911881" y="1064568"/>
            <a:ext cx="5230653" cy="523220"/>
          </a:xfrm>
          <a:prstGeom prst="rect">
            <a:avLst/>
          </a:prstGeom>
          <a:noFill/>
        </p:spPr>
        <p:txBody>
          <a:bodyPr wrap="square" rtlCol="0">
            <a:spAutoFit/>
          </a:bodyPr>
          <a:lstStyle/>
          <a:p>
            <a:r>
              <a:rPr lang="ja-JP" altLang="en-US" sz="2800" b="1" u="sng" dirty="0" smtClean="0">
                <a:latin typeface="HG丸ｺﾞｼｯｸM-PRO" pitchFamily="50" charset="-128"/>
                <a:ea typeface="HG丸ｺﾞｼｯｸM-PRO" pitchFamily="50" charset="-128"/>
              </a:rPr>
              <a:t>「省略好き度」</a:t>
            </a:r>
            <a:r>
              <a:rPr lang="en-US" altLang="ja-JP" sz="2800" b="1" u="sng" dirty="0" smtClean="0">
                <a:latin typeface="HG丸ｺﾞｼｯｸM-PRO" pitchFamily="50" charset="-128"/>
                <a:ea typeface="HG丸ｺﾞｼｯｸM-PRO" pitchFamily="50" charset="-128"/>
              </a:rPr>
              <a:t>100</a:t>
            </a:r>
            <a:r>
              <a:rPr lang="ja-JP" altLang="en-US" sz="2800" b="1" u="sng" dirty="0" smtClean="0">
                <a:latin typeface="HG丸ｺﾞｼｯｸM-PRO" pitchFamily="50" charset="-128"/>
                <a:ea typeface="HG丸ｺﾞｼｯｸM-PRO" pitchFamily="50" charset="-128"/>
              </a:rPr>
              <a:t>％</a:t>
            </a:r>
            <a:endParaRPr kumimoji="1" lang="ja-JP" altLang="en-US" sz="2800" b="1" u="sng" dirty="0">
              <a:latin typeface="HG丸ｺﾞｼｯｸM-PRO" pitchFamily="50" charset="-128"/>
              <a:ea typeface="HG丸ｺﾞｼｯｸM-PRO" pitchFamily="50" charset="-128"/>
            </a:endParaRPr>
          </a:p>
        </p:txBody>
      </p:sp>
      <p:sp>
        <p:nvSpPr>
          <p:cNvPr id="13" name="額縁 12"/>
          <p:cNvSpPr/>
          <p:nvPr/>
        </p:nvSpPr>
        <p:spPr>
          <a:xfrm>
            <a:off x="135715" y="1173884"/>
            <a:ext cx="699544" cy="897684"/>
          </a:xfrm>
          <a:prstGeom prst="bevel">
            <a:avLst/>
          </a:prstGeom>
          <a:solidFill>
            <a:srgbClr val="FF2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a:latin typeface="HG丸ｺﾞｼｯｸM-PRO" pitchFamily="50" charset="-128"/>
                <a:ea typeface="HG丸ｺﾞｼｯｸM-PRO" pitchFamily="50" charset="-128"/>
              </a:rPr>
              <a:t>A</a:t>
            </a:r>
            <a:endParaRPr kumimoji="1" lang="ja-JP" altLang="en-US" sz="2800" b="1" dirty="0">
              <a:latin typeface="HG丸ｺﾞｼｯｸM-PRO" pitchFamily="50" charset="-128"/>
              <a:ea typeface="HG丸ｺﾞｼｯｸM-PRO" pitchFamily="50" charset="-128"/>
            </a:endParaRPr>
          </a:p>
        </p:txBody>
      </p:sp>
      <p:sp>
        <p:nvSpPr>
          <p:cNvPr id="14" name="額縁 13"/>
          <p:cNvSpPr/>
          <p:nvPr/>
        </p:nvSpPr>
        <p:spPr>
          <a:xfrm>
            <a:off x="156821" y="2823016"/>
            <a:ext cx="699544" cy="897684"/>
          </a:xfrm>
          <a:prstGeom prst="bevel">
            <a:avLst/>
          </a:prstGeom>
          <a:solidFill>
            <a:srgbClr val="E48A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latin typeface="HG丸ｺﾞｼｯｸM-PRO" pitchFamily="50" charset="-128"/>
                <a:ea typeface="HG丸ｺﾞｼｯｸM-PRO" pitchFamily="50" charset="-128"/>
              </a:rPr>
              <a:t>B</a:t>
            </a:r>
            <a:endParaRPr kumimoji="1" lang="ja-JP" altLang="en-US" sz="2800" b="1" dirty="0">
              <a:latin typeface="HG丸ｺﾞｼｯｸM-PRO" pitchFamily="50" charset="-128"/>
              <a:ea typeface="HG丸ｺﾞｼｯｸM-PRO" pitchFamily="50" charset="-128"/>
            </a:endParaRPr>
          </a:p>
        </p:txBody>
      </p:sp>
      <p:sp>
        <p:nvSpPr>
          <p:cNvPr id="16" name="額縁 15"/>
          <p:cNvSpPr/>
          <p:nvPr/>
        </p:nvSpPr>
        <p:spPr>
          <a:xfrm>
            <a:off x="156821" y="4344505"/>
            <a:ext cx="699544" cy="897684"/>
          </a:xfrm>
          <a:prstGeom prst="bevel">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1"/>
                </a:solidFill>
                <a:latin typeface="HG丸ｺﾞｼｯｸM-PRO" pitchFamily="50" charset="-128"/>
                <a:ea typeface="HG丸ｺﾞｼｯｸM-PRO" pitchFamily="50" charset="-128"/>
              </a:rPr>
              <a:t>C</a:t>
            </a:r>
            <a:endParaRPr kumimoji="1" lang="ja-JP" altLang="en-US" sz="2800" b="1" dirty="0">
              <a:solidFill>
                <a:schemeClr val="tx1"/>
              </a:solidFill>
              <a:latin typeface="HG丸ｺﾞｼｯｸM-PRO" pitchFamily="50" charset="-128"/>
              <a:ea typeface="HG丸ｺﾞｼｯｸM-PRO" pitchFamily="50" charset="-128"/>
            </a:endParaRPr>
          </a:p>
        </p:txBody>
      </p:sp>
      <p:sp>
        <p:nvSpPr>
          <p:cNvPr id="17" name="額縁 16"/>
          <p:cNvSpPr/>
          <p:nvPr/>
        </p:nvSpPr>
        <p:spPr>
          <a:xfrm>
            <a:off x="157055" y="5930719"/>
            <a:ext cx="699544" cy="897684"/>
          </a:xfrm>
          <a:prstGeom prst="bevel">
            <a:avLst/>
          </a:prstGeom>
          <a:solidFill>
            <a:srgbClr val="B6FE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solidFill>
                  <a:schemeClr val="tx1"/>
                </a:solidFill>
                <a:latin typeface="HG丸ｺﾞｼｯｸM-PRO" pitchFamily="50" charset="-128"/>
                <a:ea typeface="HG丸ｺﾞｼｯｸM-PRO" pitchFamily="50" charset="-128"/>
              </a:rPr>
              <a:t>D</a:t>
            </a:r>
            <a:endParaRPr kumimoji="1" lang="ja-JP" altLang="en-US" sz="2800" b="1" dirty="0">
              <a:solidFill>
                <a:schemeClr val="tx1"/>
              </a:solidFill>
              <a:latin typeface="HG丸ｺﾞｼｯｸM-PRO" pitchFamily="50" charset="-128"/>
              <a:ea typeface="HG丸ｺﾞｼｯｸM-PRO" pitchFamily="50" charset="-128"/>
            </a:endParaRPr>
          </a:p>
        </p:txBody>
      </p:sp>
      <p:sp>
        <p:nvSpPr>
          <p:cNvPr id="18" name="額縁 17"/>
          <p:cNvSpPr/>
          <p:nvPr/>
        </p:nvSpPr>
        <p:spPr>
          <a:xfrm>
            <a:off x="156821" y="7607135"/>
            <a:ext cx="699544" cy="897684"/>
          </a:xfrm>
          <a:prstGeom prst="bevel">
            <a:avLst/>
          </a:prstGeom>
          <a:solidFill>
            <a:srgbClr val="2838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smtClean="0">
                <a:latin typeface="HG丸ｺﾞｼｯｸM-PRO" pitchFamily="50" charset="-128"/>
                <a:ea typeface="HG丸ｺﾞｼｯｸM-PRO" pitchFamily="50" charset="-128"/>
              </a:rPr>
              <a:t>E</a:t>
            </a:r>
            <a:endParaRPr kumimoji="1" lang="ja-JP" altLang="en-US" sz="2800" b="1" dirty="0">
              <a:latin typeface="HG丸ｺﾞｼｯｸM-PRO" pitchFamily="50" charset="-128"/>
              <a:ea typeface="HG丸ｺﾞｼｯｸM-PRO" pitchFamily="50" charset="-128"/>
            </a:endParaRPr>
          </a:p>
        </p:txBody>
      </p:sp>
      <p:sp>
        <p:nvSpPr>
          <p:cNvPr id="19" name="テキスト ボックス 18"/>
          <p:cNvSpPr txBox="1"/>
          <p:nvPr/>
        </p:nvSpPr>
        <p:spPr>
          <a:xfrm>
            <a:off x="917585" y="2648744"/>
            <a:ext cx="5230653" cy="523220"/>
          </a:xfrm>
          <a:prstGeom prst="rect">
            <a:avLst/>
          </a:prstGeom>
          <a:noFill/>
        </p:spPr>
        <p:txBody>
          <a:bodyPr wrap="square" rtlCol="0">
            <a:spAutoFit/>
          </a:bodyPr>
          <a:lstStyle/>
          <a:p>
            <a:r>
              <a:rPr lang="ja-JP" altLang="en-US" sz="2800" b="1" u="sng" dirty="0" smtClean="0">
                <a:latin typeface="HG丸ｺﾞｼｯｸM-PRO" pitchFamily="50" charset="-128"/>
                <a:ea typeface="HG丸ｺﾞｼｯｸM-PRO" pitchFamily="50" charset="-128"/>
              </a:rPr>
              <a:t>「省略好き度」　</a:t>
            </a:r>
            <a:r>
              <a:rPr lang="en-US" altLang="ja-JP" sz="2800" b="1" u="sng" dirty="0" smtClean="0">
                <a:latin typeface="HG丸ｺﾞｼｯｸM-PRO" pitchFamily="50" charset="-128"/>
                <a:ea typeface="HG丸ｺﾞｼｯｸM-PRO" pitchFamily="50" charset="-128"/>
              </a:rPr>
              <a:t>75</a:t>
            </a:r>
            <a:r>
              <a:rPr lang="ja-JP" altLang="en-US" sz="2800" b="1" u="sng" dirty="0" smtClean="0">
                <a:latin typeface="HG丸ｺﾞｼｯｸM-PRO" pitchFamily="50" charset="-128"/>
                <a:ea typeface="HG丸ｺﾞｼｯｸM-PRO" pitchFamily="50" charset="-128"/>
              </a:rPr>
              <a:t>％</a:t>
            </a:r>
            <a:endParaRPr kumimoji="1" lang="ja-JP" altLang="en-US" sz="2800" b="1" u="sng" dirty="0">
              <a:latin typeface="HG丸ｺﾞｼｯｸM-PRO" pitchFamily="50" charset="-128"/>
              <a:ea typeface="HG丸ｺﾞｼｯｸM-PRO" pitchFamily="50" charset="-128"/>
            </a:endParaRPr>
          </a:p>
        </p:txBody>
      </p:sp>
      <p:sp>
        <p:nvSpPr>
          <p:cNvPr id="21" name="テキスト ボックス 20"/>
          <p:cNvSpPr txBox="1"/>
          <p:nvPr/>
        </p:nvSpPr>
        <p:spPr>
          <a:xfrm>
            <a:off x="917585" y="4270127"/>
            <a:ext cx="5230653" cy="523220"/>
          </a:xfrm>
          <a:prstGeom prst="rect">
            <a:avLst/>
          </a:prstGeom>
          <a:noFill/>
        </p:spPr>
        <p:txBody>
          <a:bodyPr wrap="square" rtlCol="0">
            <a:spAutoFit/>
          </a:bodyPr>
          <a:lstStyle/>
          <a:p>
            <a:r>
              <a:rPr lang="ja-JP" altLang="en-US" sz="2800" b="1" u="sng" dirty="0" smtClean="0">
                <a:latin typeface="HG丸ｺﾞｼｯｸM-PRO" pitchFamily="50" charset="-128"/>
                <a:ea typeface="HG丸ｺﾞｼｯｸM-PRO" pitchFamily="50" charset="-128"/>
              </a:rPr>
              <a:t>「省略好き度」　</a:t>
            </a:r>
            <a:r>
              <a:rPr lang="en-US" altLang="ja-JP" sz="2800" b="1" u="sng" dirty="0" smtClean="0">
                <a:latin typeface="HG丸ｺﾞｼｯｸM-PRO" pitchFamily="50" charset="-128"/>
                <a:ea typeface="HG丸ｺﾞｼｯｸM-PRO" pitchFamily="50" charset="-128"/>
              </a:rPr>
              <a:t>50</a:t>
            </a:r>
            <a:r>
              <a:rPr lang="ja-JP" altLang="en-US" sz="2800" b="1" u="sng" dirty="0" smtClean="0">
                <a:latin typeface="HG丸ｺﾞｼｯｸM-PRO" pitchFamily="50" charset="-128"/>
                <a:ea typeface="HG丸ｺﾞｼｯｸM-PRO" pitchFamily="50" charset="-128"/>
              </a:rPr>
              <a:t>％</a:t>
            </a:r>
            <a:endParaRPr kumimoji="1" lang="ja-JP" altLang="en-US" sz="2800" b="1" u="sng" dirty="0">
              <a:latin typeface="HG丸ｺﾞｼｯｸM-PRO" pitchFamily="50" charset="-128"/>
              <a:ea typeface="HG丸ｺﾞｼｯｸM-PRO" pitchFamily="50" charset="-128"/>
            </a:endParaRPr>
          </a:p>
        </p:txBody>
      </p:sp>
      <p:sp>
        <p:nvSpPr>
          <p:cNvPr id="23" name="テキスト ボックス 22"/>
          <p:cNvSpPr txBox="1"/>
          <p:nvPr/>
        </p:nvSpPr>
        <p:spPr>
          <a:xfrm>
            <a:off x="911881" y="5856341"/>
            <a:ext cx="5230653" cy="523220"/>
          </a:xfrm>
          <a:prstGeom prst="rect">
            <a:avLst/>
          </a:prstGeom>
          <a:noFill/>
        </p:spPr>
        <p:txBody>
          <a:bodyPr wrap="square" rtlCol="0">
            <a:spAutoFit/>
          </a:bodyPr>
          <a:lstStyle/>
          <a:p>
            <a:r>
              <a:rPr lang="ja-JP" altLang="en-US" sz="2800" b="1" u="sng" dirty="0" smtClean="0">
                <a:latin typeface="HG丸ｺﾞｼｯｸM-PRO" pitchFamily="50" charset="-128"/>
                <a:ea typeface="HG丸ｺﾞｼｯｸM-PRO" pitchFamily="50" charset="-128"/>
              </a:rPr>
              <a:t>「省略好き度」　</a:t>
            </a:r>
            <a:r>
              <a:rPr lang="en-US" altLang="ja-JP" sz="2800" b="1" u="sng" dirty="0" smtClean="0">
                <a:latin typeface="HG丸ｺﾞｼｯｸM-PRO" pitchFamily="50" charset="-128"/>
                <a:ea typeface="HG丸ｺﾞｼｯｸM-PRO" pitchFamily="50" charset="-128"/>
              </a:rPr>
              <a:t>25</a:t>
            </a:r>
            <a:r>
              <a:rPr lang="ja-JP" altLang="en-US" sz="2800" b="1" u="sng" dirty="0" smtClean="0">
                <a:latin typeface="HG丸ｺﾞｼｯｸM-PRO" pitchFamily="50" charset="-128"/>
                <a:ea typeface="HG丸ｺﾞｼｯｸM-PRO" pitchFamily="50" charset="-128"/>
              </a:rPr>
              <a:t>％</a:t>
            </a:r>
            <a:endParaRPr kumimoji="1" lang="ja-JP" altLang="en-US" sz="2800" b="1" u="sng" dirty="0">
              <a:latin typeface="HG丸ｺﾞｼｯｸM-PRO" pitchFamily="50" charset="-128"/>
              <a:ea typeface="HG丸ｺﾞｼｯｸM-PRO" pitchFamily="50" charset="-128"/>
            </a:endParaRPr>
          </a:p>
        </p:txBody>
      </p:sp>
      <p:sp>
        <p:nvSpPr>
          <p:cNvPr id="24" name="テキスト ボックス 23"/>
          <p:cNvSpPr txBox="1"/>
          <p:nvPr/>
        </p:nvSpPr>
        <p:spPr>
          <a:xfrm>
            <a:off x="917585" y="7532757"/>
            <a:ext cx="5230653" cy="523220"/>
          </a:xfrm>
          <a:prstGeom prst="rect">
            <a:avLst/>
          </a:prstGeom>
          <a:noFill/>
        </p:spPr>
        <p:txBody>
          <a:bodyPr wrap="square" rtlCol="0">
            <a:spAutoFit/>
          </a:bodyPr>
          <a:lstStyle/>
          <a:p>
            <a:r>
              <a:rPr lang="ja-JP" altLang="en-US" sz="2800" b="1" u="sng" dirty="0" smtClean="0">
                <a:latin typeface="HG丸ｺﾞｼｯｸM-PRO" pitchFamily="50" charset="-128"/>
                <a:ea typeface="HG丸ｺﾞｼｯｸM-PRO" pitchFamily="50" charset="-128"/>
              </a:rPr>
              <a:t>「省略好き度」　　</a:t>
            </a:r>
            <a:r>
              <a:rPr lang="en-US" altLang="ja-JP" sz="2800" b="1" u="sng" dirty="0" smtClean="0">
                <a:latin typeface="HG丸ｺﾞｼｯｸM-PRO" pitchFamily="50" charset="-128"/>
                <a:ea typeface="HG丸ｺﾞｼｯｸM-PRO" pitchFamily="50" charset="-128"/>
              </a:rPr>
              <a:t>0</a:t>
            </a:r>
            <a:r>
              <a:rPr lang="ja-JP" altLang="en-US" sz="2800" b="1" u="sng" dirty="0" smtClean="0">
                <a:latin typeface="HG丸ｺﾞｼｯｸM-PRO" pitchFamily="50" charset="-128"/>
                <a:ea typeface="HG丸ｺﾞｼｯｸM-PRO" pitchFamily="50" charset="-128"/>
              </a:rPr>
              <a:t>％</a:t>
            </a:r>
            <a:endParaRPr kumimoji="1" lang="ja-JP" altLang="en-US" sz="2800" b="1" u="sng" dirty="0">
              <a:latin typeface="HG丸ｺﾞｼｯｸM-PRO" pitchFamily="50" charset="-128"/>
              <a:ea typeface="HG丸ｺﾞｼｯｸM-PRO" pitchFamily="50" charset="-128"/>
            </a:endParaRPr>
          </a:p>
        </p:txBody>
      </p:sp>
      <p:sp>
        <p:nvSpPr>
          <p:cNvPr id="25" name="テキスト ボックス 24"/>
          <p:cNvSpPr txBox="1"/>
          <p:nvPr/>
        </p:nvSpPr>
        <p:spPr>
          <a:xfrm>
            <a:off x="944251" y="1513410"/>
            <a:ext cx="5875564" cy="923330"/>
          </a:xfrm>
          <a:prstGeom prst="rect">
            <a:avLst/>
          </a:prstGeom>
          <a:noFill/>
        </p:spPr>
        <p:txBody>
          <a:bodyPr wrap="square" rtlCol="0">
            <a:spAutoFit/>
          </a:bodyPr>
          <a:lstStyle/>
          <a:p>
            <a:r>
              <a:rPr lang="ja-JP" altLang="en-US" dirty="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非常に省略行動に走りやすいです。ちょっと疲れたり、面倒になったりしたときの「大丈夫だろう」という気持ちにブレーキを。</a:t>
            </a:r>
            <a:endParaRPr kumimoji="1" lang="ja-JP" altLang="en-US" dirty="0">
              <a:latin typeface="HG丸ｺﾞｼｯｸM-PRO" pitchFamily="50" charset="-128"/>
              <a:ea typeface="HG丸ｺﾞｼｯｸM-PRO" pitchFamily="50" charset="-128"/>
            </a:endParaRPr>
          </a:p>
        </p:txBody>
      </p:sp>
      <p:sp>
        <p:nvSpPr>
          <p:cNvPr id="26" name="テキスト ボックス 25"/>
          <p:cNvSpPr txBox="1"/>
          <p:nvPr/>
        </p:nvSpPr>
        <p:spPr>
          <a:xfrm>
            <a:off x="947302" y="3097586"/>
            <a:ext cx="5875564" cy="646331"/>
          </a:xfrm>
          <a:prstGeom prst="rect">
            <a:avLst/>
          </a:prstGeom>
          <a:noFill/>
        </p:spPr>
        <p:txBody>
          <a:bodyPr wrap="square" rtlCol="0">
            <a:spAutoFit/>
          </a:bodyPr>
          <a:lstStyle/>
          <a:p>
            <a:r>
              <a:rPr lang="ja-JP" altLang="en-US" dirty="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かなり省略行動に走りやすいです。この結果を肝に銘じて、行動を起こす前に一呼吸おいてみましょう。</a:t>
            </a:r>
            <a:endParaRPr kumimoji="1" lang="ja-JP" altLang="en-US" dirty="0">
              <a:latin typeface="HG丸ｺﾞｼｯｸM-PRO" pitchFamily="50" charset="-128"/>
              <a:ea typeface="HG丸ｺﾞｼｯｸM-PRO" pitchFamily="50" charset="-128"/>
            </a:endParaRPr>
          </a:p>
        </p:txBody>
      </p:sp>
      <p:sp>
        <p:nvSpPr>
          <p:cNvPr id="27" name="テキスト ボックス 26"/>
          <p:cNvSpPr txBox="1"/>
          <p:nvPr/>
        </p:nvSpPr>
        <p:spPr>
          <a:xfrm>
            <a:off x="911881" y="4722811"/>
            <a:ext cx="5875564" cy="923330"/>
          </a:xfrm>
          <a:prstGeom prst="rect">
            <a:avLst/>
          </a:prstGeom>
          <a:noFill/>
        </p:spPr>
        <p:txBody>
          <a:bodyPr wrap="square" rtlCol="0">
            <a:spAutoFit/>
          </a:bodyPr>
          <a:lstStyle/>
          <a:p>
            <a:r>
              <a:rPr lang="ja-JP" altLang="en-US" dirty="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やや省略行動に走りやすいです。自分がどんなストレスを感じたときに省略しやすいのかチェックしてみましょう。</a:t>
            </a:r>
            <a:endParaRPr lang="en-US" altLang="ja-JP" dirty="0" smtClean="0">
              <a:latin typeface="HG丸ｺﾞｼｯｸM-PRO" pitchFamily="50" charset="-128"/>
              <a:ea typeface="HG丸ｺﾞｼｯｸM-PRO" pitchFamily="50" charset="-128"/>
            </a:endParaRPr>
          </a:p>
        </p:txBody>
      </p:sp>
      <p:sp>
        <p:nvSpPr>
          <p:cNvPr id="28" name="テキスト ボックス 27"/>
          <p:cNvSpPr txBox="1"/>
          <p:nvPr/>
        </p:nvSpPr>
        <p:spPr>
          <a:xfrm>
            <a:off x="936913" y="6305183"/>
            <a:ext cx="5875564" cy="923330"/>
          </a:xfrm>
          <a:prstGeom prst="rect">
            <a:avLst/>
          </a:prstGeom>
          <a:noFill/>
        </p:spPr>
        <p:txBody>
          <a:bodyPr wrap="square" rtlCol="0">
            <a:spAutoFit/>
          </a:bodyPr>
          <a:lstStyle/>
          <a:p>
            <a:r>
              <a:rPr lang="ja-JP" altLang="en-US" dirty="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あまり省略行動に走らない人です。ただし、ストレスを感じたとき、時間のないときなど、省略行動を起こす落とし穴はそこにあります。油断禁物。</a:t>
            </a:r>
            <a:endParaRPr kumimoji="1" lang="ja-JP" altLang="en-US" dirty="0">
              <a:latin typeface="HG丸ｺﾞｼｯｸM-PRO" pitchFamily="50" charset="-128"/>
              <a:ea typeface="HG丸ｺﾞｼｯｸM-PRO" pitchFamily="50" charset="-128"/>
            </a:endParaRPr>
          </a:p>
        </p:txBody>
      </p:sp>
      <p:sp>
        <p:nvSpPr>
          <p:cNvPr id="29" name="テキスト ボックス 28"/>
          <p:cNvSpPr txBox="1"/>
          <p:nvPr/>
        </p:nvSpPr>
        <p:spPr>
          <a:xfrm>
            <a:off x="930161" y="7981599"/>
            <a:ext cx="5875564" cy="923330"/>
          </a:xfrm>
          <a:prstGeom prst="rect">
            <a:avLst/>
          </a:prstGeom>
          <a:noFill/>
        </p:spPr>
        <p:txBody>
          <a:bodyPr wrap="square" rtlCol="0">
            <a:spAutoFit/>
          </a:bodyPr>
          <a:lstStyle/>
          <a:p>
            <a:r>
              <a:rPr lang="ja-JP" altLang="en-US" dirty="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あなたは安全人。ただし、過信ということもありますので、日々の行動の中で省略行動をしていないか、見直してみると良いでしょう。</a:t>
            </a:r>
            <a:endParaRPr kumimoji="1" lang="ja-JP" altLang="en-US" dirty="0">
              <a:latin typeface="HG丸ｺﾞｼｯｸM-PRO" pitchFamily="50" charset="-128"/>
              <a:ea typeface="HG丸ｺﾞｼｯｸM-PRO" pitchFamily="50" charset="-128"/>
            </a:endParaRPr>
          </a:p>
        </p:txBody>
      </p:sp>
      <p:sp>
        <p:nvSpPr>
          <p:cNvPr id="30" name="テキスト ボックス 29"/>
          <p:cNvSpPr txBox="1"/>
          <p:nvPr/>
        </p:nvSpPr>
        <p:spPr>
          <a:xfrm>
            <a:off x="835259" y="9146831"/>
            <a:ext cx="6022741" cy="307777"/>
          </a:xfrm>
          <a:prstGeom prst="rect">
            <a:avLst/>
          </a:prstGeom>
          <a:noFill/>
        </p:spPr>
        <p:txBody>
          <a:bodyPr wrap="square" rtlCol="0">
            <a:spAutoFit/>
          </a:bodyPr>
          <a:lstStyle/>
          <a:p>
            <a:pPr algn="r"/>
            <a:r>
              <a:rPr lang="ja-JP" altLang="en-US" sz="1400" dirty="0" smtClean="0"/>
              <a:t>（出典：中災防　安全おも</a:t>
            </a:r>
            <a:r>
              <a:rPr lang="ja-JP" altLang="en-US" sz="1400" dirty="0" err="1" smtClean="0"/>
              <a:t>しろ</a:t>
            </a:r>
            <a:r>
              <a:rPr lang="ja-JP" altLang="en-US" sz="1400" dirty="0" smtClean="0"/>
              <a:t>ブック「危険がひそむ近道省略行動）</a:t>
            </a:r>
            <a:endParaRPr kumimoji="1" lang="ja-JP" altLang="en-US" sz="1400" dirty="0"/>
          </a:p>
        </p:txBody>
      </p:sp>
    </p:spTree>
    <p:extLst>
      <p:ext uri="{BB962C8B-B14F-4D97-AF65-F5344CB8AC3E}">
        <p14:creationId xmlns:p14="http://schemas.microsoft.com/office/powerpoint/2010/main" val="30414077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66676" y="4171362"/>
            <a:ext cx="6715124" cy="5267914"/>
          </a:xfrm>
          <a:prstGeom prst="rect">
            <a:avLst/>
          </a:prstGeom>
          <a:no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 name="グループ化 4"/>
          <p:cNvGrpSpPr/>
          <p:nvPr/>
        </p:nvGrpSpPr>
        <p:grpSpPr>
          <a:xfrm>
            <a:off x="0" y="9489545"/>
            <a:ext cx="6835288" cy="416496"/>
            <a:chOff x="0" y="9489504"/>
            <a:chExt cx="6835288" cy="416496"/>
          </a:xfrm>
        </p:grpSpPr>
        <p:sp>
          <p:nvSpPr>
            <p:cNvPr id="6" name="正方形/長方形 5"/>
            <p:cNvSpPr/>
            <p:nvPr/>
          </p:nvSpPr>
          <p:spPr>
            <a:xfrm>
              <a:off x="0" y="9489504"/>
              <a:ext cx="6835288" cy="416496"/>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
            <p:cNvSpPr/>
            <p:nvPr/>
          </p:nvSpPr>
          <p:spPr>
            <a:xfrm>
              <a:off x="6427405" y="9528584"/>
              <a:ext cx="360040" cy="338336"/>
            </a:xfrm>
            <a:prstGeom prst="ellipse">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rgbClr val="00B050"/>
                  </a:solidFill>
                  <a:latin typeface="HG丸ｺﾞｼｯｸM-PRO" pitchFamily="50" charset="-128"/>
                  <a:ea typeface="HG丸ｺﾞｼｯｸM-PRO" pitchFamily="50" charset="-128"/>
                </a:rPr>
                <a:t>４</a:t>
              </a:r>
              <a:endParaRPr kumimoji="1" lang="ja-JP" altLang="en-US" sz="1600" dirty="0">
                <a:solidFill>
                  <a:srgbClr val="00B050"/>
                </a:solidFill>
                <a:latin typeface="HG丸ｺﾞｼｯｸM-PRO" pitchFamily="50" charset="-128"/>
                <a:ea typeface="HG丸ｺﾞｼｯｸM-PRO" pitchFamily="50" charset="-128"/>
              </a:endParaRPr>
            </a:p>
          </p:txBody>
        </p:sp>
        <p:sp>
          <p:nvSpPr>
            <p:cNvPr id="8" name="テキスト ボックス 7"/>
            <p:cNvSpPr txBox="1"/>
            <p:nvPr/>
          </p:nvSpPr>
          <p:spPr>
            <a:xfrm>
              <a:off x="173062" y="9589920"/>
              <a:ext cx="5851387" cy="276999"/>
            </a:xfrm>
            <a:prstGeom prst="rect">
              <a:avLst/>
            </a:prstGeom>
            <a:noFill/>
          </p:spPr>
          <p:txBody>
            <a:bodyPr wrap="square" rtlCol="0">
              <a:spAutoFit/>
            </a:bodyPr>
            <a:lstStyle/>
            <a:p>
              <a:r>
                <a:rPr kumimoji="1" lang="ja-JP" altLang="en-US" sz="1200" dirty="0" smtClean="0">
                  <a:solidFill>
                    <a:schemeClr val="bg1"/>
                  </a:solidFill>
                  <a:latin typeface="HG丸ｺﾞｼｯｸM-PRO" pitchFamily="50" charset="-128"/>
                  <a:ea typeface="HG丸ｺﾞｼｯｸM-PRO" pitchFamily="50" charset="-128"/>
                </a:rPr>
                <a:t>お問合せ　</a:t>
              </a:r>
              <a:r>
                <a:rPr lang="ja-JP" altLang="en-US" sz="1200" dirty="0">
                  <a:solidFill>
                    <a:schemeClr val="bg1"/>
                  </a:solidFill>
                  <a:latin typeface="HG丸ｺﾞｼｯｸM-PRO" pitchFamily="50" charset="-128"/>
                  <a:ea typeface="HG丸ｺﾞｼｯｸM-PRO" pitchFamily="50" charset="-128"/>
                </a:rPr>
                <a:t>滋賀</a:t>
              </a:r>
              <a:r>
                <a:rPr kumimoji="1" lang="ja-JP" altLang="en-US" sz="1200" dirty="0" smtClean="0">
                  <a:solidFill>
                    <a:schemeClr val="bg1"/>
                  </a:solidFill>
                  <a:latin typeface="HG丸ｺﾞｼｯｸM-PRO" pitchFamily="50" charset="-128"/>
                  <a:ea typeface="HG丸ｺﾞｼｯｸM-PRO" pitchFamily="50" charset="-128"/>
                </a:rPr>
                <a:t>労働局労働基準部健康安全課　電話　</a:t>
              </a:r>
              <a:r>
                <a:rPr kumimoji="1" lang="en-US" altLang="ja-JP" sz="1200" dirty="0" smtClean="0">
                  <a:solidFill>
                    <a:schemeClr val="bg1"/>
                  </a:solidFill>
                  <a:latin typeface="HG丸ｺﾞｼｯｸM-PRO" pitchFamily="50" charset="-128"/>
                  <a:ea typeface="HG丸ｺﾞｼｯｸM-PRO" pitchFamily="50" charset="-128"/>
                </a:rPr>
                <a:t>077-522-6650</a:t>
              </a:r>
              <a:endParaRPr kumimoji="1" lang="ja-JP" altLang="en-US" sz="1200" dirty="0">
                <a:solidFill>
                  <a:schemeClr val="bg1"/>
                </a:solidFill>
                <a:latin typeface="HG丸ｺﾞｼｯｸM-PRO" pitchFamily="50" charset="-128"/>
                <a:ea typeface="HG丸ｺﾞｼｯｸM-PRO" pitchFamily="50" charset="-128"/>
              </a:endParaRPr>
            </a:p>
          </p:txBody>
        </p:sp>
      </p:grpSp>
      <p:graphicFrame>
        <p:nvGraphicFramePr>
          <p:cNvPr id="9" name="表 8"/>
          <p:cNvGraphicFramePr>
            <a:graphicFrameLocks noGrp="1"/>
          </p:cNvGraphicFramePr>
          <p:nvPr>
            <p:extLst>
              <p:ext uri="{D42A27DB-BD31-4B8C-83A1-F6EECF244321}">
                <p14:modId xmlns:p14="http://schemas.microsoft.com/office/powerpoint/2010/main" val="1928573112"/>
              </p:ext>
            </p:extLst>
          </p:nvPr>
        </p:nvGraphicFramePr>
        <p:xfrm>
          <a:off x="142539" y="427378"/>
          <a:ext cx="6548973" cy="3445502"/>
        </p:xfrm>
        <a:graphic>
          <a:graphicData uri="http://schemas.openxmlformats.org/drawingml/2006/table">
            <a:tbl>
              <a:tblPr>
                <a:tableStyleId>{2D5ABB26-0587-4C30-8999-92F81FD0307C}</a:tableStyleId>
              </a:tblPr>
              <a:tblGrid>
                <a:gridCol w="2627007"/>
                <a:gridCol w="1368152"/>
                <a:gridCol w="720080"/>
                <a:gridCol w="1224136"/>
                <a:gridCol w="609598"/>
              </a:tblGrid>
              <a:tr h="442393">
                <a:tc>
                  <a:txBody>
                    <a:bodyPr/>
                    <a:lstStyle/>
                    <a:p>
                      <a:pPr algn="ctr" fontAlgn="b"/>
                      <a:r>
                        <a:rPr lang="ja-JP" altLang="en-US" sz="1200" b="0" i="0" u="none" strike="noStrike" dirty="0" smtClean="0">
                          <a:solidFill>
                            <a:schemeClr val="tx1"/>
                          </a:solidFill>
                          <a:effectLst/>
                          <a:latin typeface="HG丸ｺﾞｼｯｸM-PRO" pitchFamily="50" charset="-128"/>
                          <a:ea typeface="HG丸ｺﾞｼｯｸM-PRO" pitchFamily="50" charset="-128"/>
                        </a:rPr>
                        <a:t>何をしていて</a:t>
                      </a:r>
                      <a:endParaRPr lang="ja-JP" altLang="en-US" sz="1200" b="1" i="0" u="none" strike="noStrike" dirty="0">
                        <a:solidFill>
                          <a:srgbClr val="000080"/>
                        </a:solidFill>
                        <a:effectLst/>
                        <a:latin typeface="HG丸ｺﾞｼｯｸM-PRO" pitchFamily="50" charset="-128"/>
                        <a:ea typeface="HG丸ｺﾞｼｯｸM-PRO" pitchFamily="50" charset="-128"/>
                      </a:endParaRPr>
                    </a:p>
                  </a:txBody>
                  <a:tcPr marL="5345" marR="5345" marT="5344" marB="0" anchor="ctr">
                    <a:lnL w="12700" cap="flat" cmpd="sng" algn="ctr">
                      <a:solidFill>
                        <a:schemeClr val="accent6"/>
                      </a:solidFill>
                      <a:prstDash val="solid"/>
                      <a:round/>
                      <a:headEnd type="none" w="med" len="med"/>
                      <a:tailEnd type="none" w="med" len="med"/>
                    </a:lnL>
                    <a:lnR w="3175"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3175" cap="flat" cmpd="sng" algn="ctr">
                      <a:solidFill>
                        <a:schemeClr val="accent6"/>
                      </a:solidFill>
                      <a:prstDash val="solid"/>
                      <a:round/>
                      <a:headEnd type="none" w="med" len="med"/>
                      <a:tailEnd type="none" w="med" len="med"/>
                    </a:lnB>
                  </a:tcPr>
                </a:tc>
                <a:tc>
                  <a:txBody>
                    <a:bodyPr/>
                    <a:lstStyle/>
                    <a:p>
                      <a:pPr algn="ctr" fontAlgn="b"/>
                      <a:r>
                        <a:rPr lang="ja-JP" altLang="en-US" sz="1200" b="0" i="0" u="none" strike="noStrike" dirty="0" smtClean="0">
                          <a:solidFill>
                            <a:srgbClr val="000080"/>
                          </a:solidFill>
                          <a:effectLst/>
                          <a:latin typeface="HG丸ｺﾞｼｯｸM-PRO" pitchFamily="50" charset="-128"/>
                          <a:ea typeface="HG丸ｺﾞｼｯｸM-PRO" pitchFamily="50" charset="-128"/>
                        </a:rPr>
                        <a:t>どうなった</a:t>
                      </a:r>
                      <a:endParaRPr lang="ja-JP" altLang="en-US" sz="1200" b="0" i="0" u="none" strike="noStrike" dirty="0">
                        <a:solidFill>
                          <a:srgbClr val="000080"/>
                        </a:solidFill>
                        <a:effectLst/>
                        <a:latin typeface="HG丸ｺﾞｼｯｸM-PRO" pitchFamily="50" charset="-128"/>
                        <a:ea typeface="HG丸ｺﾞｼｯｸM-PRO" pitchFamily="50" charset="-128"/>
                      </a:endParaRPr>
                    </a:p>
                  </a:txBody>
                  <a:tcPr marL="5345" marR="5345" marT="5344" marB="0" anchor="ctr">
                    <a:lnL w="3175" cap="flat" cmpd="sng" algn="ctr">
                      <a:solidFill>
                        <a:schemeClr val="accent6"/>
                      </a:solidFill>
                      <a:prstDash val="solid"/>
                      <a:round/>
                      <a:headEnd type="none" w="med" len="med"/>
                      <a:tailEnd type="none" w="med" len="med"/>
                    </a:lnL>
                    <a:lnR w="3175"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3175" cap="flat" cmpd="sng" algn="ctr">
                      <a:solidFill>
                        <a:schemeClr val="accent6"/>
                      </a:solidFill>
                      <a:prstDash val="solid"/>
                      <a:round/>
                      <a:headEnd type="none" w="med" len="med"/>
                      <a:tailEnd type="none" w="med" len="med"/>
                    </a:lnB>
                  </a:tcPr>
                </a:tc>
                <a:tc>
                  <a:txBody>
                    <a:bodyPr/>
                    <a:lstStyle/>
                    <a:p>
                      <a:pPr algn="ctr" fontAlgn="b"/>
                      <a:r>
                        <a:rPr lang="ja-JP" altLang="en-US" sz="1200" b="0" i="0" u="none" strike="noStrike" dirty="0" smtClean="0">
                          <a:solidFill>
                            <a:srgbClr val="000080"/>
                          </a:solidFill>
                          <a:effectLst/>
                          <a:latin typeface="HG丸ｺﾞｼｯｸM-PRO" pitchFamily="50" charset="-128"/>
                          <a:ea typeface="HG丸ｺﾞｼｯｸM-PRO" pitchFamily="50" charset="-128"/>
                        </a:rPr>
                        <a:t>ケガ</a:t>
                      </a:r>
                      <a:endParaRPr lang="ja-JP" altLang="en-US" sz="1200" b="0" i="0" u="none" strike="noStrike" dirty="0">
                        <a:solidFill>
                          <a:srgbClr val="000080"/>
                        </a:solidFill>
                        <a:effectLst/>
                        <a:latin typeface="HG丸ｺﾞｼｯｸM-PRO" pitchFamily="50" charset="-128"/>
                        <a:ea typeface="HG丸ｺﾞｼｯｸM-PRO" pitchFamily="50" charset="-128"/>
                      </a:endParaRPr>
                    </a:p>
                  </a:txBody>
                  <a:tcPr marL="5345" marR="5345" marT="5344" marB="0" anchor="ctr">
                    <a:lnL w="3175" cap="flat" cmpd="sng" algn="ctr">
                      <a:solidFill>
                        <a:schemeClr val="accent6"/>
                      </a:solidFill>
                      <a:prstDash val="solid"/>
                      <a:round/>
                      <a:headEnd type="none" w="med" len="med"/>
                      <a:tailEnd type="none" w="med" len="med"/>
                    </a:lnL>
                    <a:lnR w="3175"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3175" cap="flat" cmpd="sng" algn="ctr">
                      <a:solidFill>
                        <a:schemeClr val="accent6"/>
                      </a:solidFill>
                      <a:prstDash val="solid"/>
                      <a:round/>
                      <a:headEnd type="none" w="med" len="med"/>
                      <a:tailEnd type="none" w="med" len="med"/>
                    </a:lnB>
                  </a:tcPr>
                </a:tc>
                <a:tc>
                  <a:txBody>
                    <a:bodyPr/>
                    <a:lstStyle/>
                    <a:p>
                      <a:pPr algn="ctr" fontAlgn="b"/>
                      <a:r>
                        <a:rPr lang="ja-JP" altLang="en-US" sz="1200" b="0" u="none" strike="noStrike" dirty="0">
                          <a:effectLst/>
                          <a:latin typeface="HG丸ｺﾞｼｯｸM-PRO" pitchFamily="50" charset="-128"/>
                          <a:ea typeface="HG丸ｺﾞｼｯｸM-PRO" pitchFamily="50" charset="-128"/>
                        </a:rPr>
                        <a:t>休業見込</a:t>
                      </a:r>
                      <a:r>
                        <a:rPr lang="en-US" altLang="ja-JP" sz="1200" b="0" u="none" strike="noStrike" dirty="0">
                          <a:effectLst/>
                          <a:latin typeface="HG丸ｺﾞｼｯｸM-PRO" pitchFamily="50" charset="-128"/>
                          <a:ea typeface="HG丸ｺﾞｼｯｸM-PRO" pitchFamily="50" charset="-128"/>
                        </a:rPr>
                        <a:t>(</a:t>
                      </a:r>
                      <a:r>
                        <a:rPr lang="ja-JP" altLang="en-US" sz="1200" b="0" u="none" strike="noStrike" dirty="0">
                          <a:effectLst/>
                          <a:latin typeface="HG丸ｺﾞｼｯｸM-PRO" pitchFamily="50" charset="-128"/>
                          <a:ea typeface="HG丸ｺﾞｼｯｸM-PRO" pitchFamily="50" charset="-128"/>
                        </a:rPr>
                        <a:t>月</a:t>
                      </a:r>
                      <a:r>
                        <a:rPr lang="en-US" altLang="ja-JP" sz="1200" b="0" u="none" strike="noStrike" dirty="0">
                          <a:effectLst/>
                          <a:latin typeface="HG丸ｺﾞｼｯｸM-PRO" pitchFamily="50" charset="-128"/>
                          <a:ea typeface="HG丸ｺﾞｼｯｸM-PRO" pitchFamily="50" charset="-128"/>
                        </a:rPr>
                        <a:t>)</a:t>
                      </a:r>
                      <a:endParaRPr lang="en-US" altLang="ja-JP" sz="1200" b="0" i="0" u="none" strike="noStrike" dirty="0">
                        <a:solidFill>
                          <a:srgbClr val="000080"/>
                        </a:solidFill>
                        <a:effectLst/>
                        <a:latin typeface="HG丸ｺﾞｼｯｸM-PRO" pitchFamily="50" charset="-128"/>
                        <a:ea typeface="HG丸ｺﾞｼｯｸM-PRO" pitchFamily="50" charset="-128"/>
                      </a:endParaRPr>
                    </a:p>
                  </a:txBody>
                  <a:tcPr marL="5345" marR="5345" marT="5344" marB="0" anchor="ctr">
                    <a:lnL w="3175" cap="flat" cmpd="sng" algn="ctr">
                      <a:solidFill>
                        <a:schemeClr val="accent6"/>
                      </a:solidFill>
                      <a:prstDash val="solid"/>
                      <a:round/>
                      <a:headEnd type="none" w="med" len="med"/>
                      <a:tailEnd type="none" w="med" len="med"/>
                    </a:lnL>
                    <a:lnR w="3175"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3175" cap="flat" cmpd="sng" algn="ctr">
                      <a:solidFill>
                        <a:schemeClr val="accent6"/>
                      </a:solidFill>
                      <a:prstDash val="solid"/>
                      <a:round/>
                      <a:headEnd type="none" w="med" len="med"/>
                      <a:tailEnd type="none" w="med" len="med"/>
                    </a:lnB>
                  </a:tcPr>
                </a:tc>
                <a:tc>
                  <a:txBody>
                    <a:bodyPr/>
                    <a:lstStyle/>
                    <a:p>
                      <a:pPr algn="ctr" fontAlgn="b"/>
                      <a:r>
                        <a:rPr lang="ja-JP" altLang="en-US" sz="1200" u="none" strike="noStrike" dirty="0" smtClean="0">
                          <a:effectLst/>
                          <a:latin typeface="HG丸ｺﾞｼｯｸM-PRO" pitchFamily="50" charset="-128"/>
                          <a:ea typeface="HG丸ｺﾞｼｯｸM-PRO" pitchFamily="50" charset="-128"/>
                        </a:rPr>
                        <a:t>経験（年）</a:t>
                      </a:r>
                      <a:endParaRPr lang="en-US" altLang="ja-JP" sz="1200" b="1" i="0" u="none" strike="noStrike" dirty="0">
                        <a:solidFill>
                          <a:srgbClr val="000080"/>
                        </a:solidFill>
                        <a:effectLst/>
                        <a:latin typeface="HG丸ｺﾞｼｯｸM-PRO" pitchFamily="50" charset="-128"/>
                        <a:ea typeface="HG丸ｺﾞｼｯｸM-PRO" pitchFamily="50" charset="-128"/>
                      </a:endParaRPr>
                    </a:p>
                  </a:txBody>
                  <a:tcPr marL="5345" marR="5345" marT="5344" marB="0" anchor="ctr">
                    <a:lnL w="3175"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3175" cap="flat" cmpd="sng" algn="ctr">
                      <a:solidFill>
                        <a:schemeClr val="accent6"/>
                      </a:solidFill>
                      <a:prstDash val="solid"/>
                      <a:round/>
                      <a:headEnd type="none" w="med" len="med"/>
                      <a:tailEnd type="none" w="med" len="med"/>
                    </a:lnB>
                  </a:tcPr>
                </a:tc>
              </a:tr>
              <a:tr h="709735">
                <a:tc>
                  <a:txBody>
                    <a:bodyPr/>
                    <a:lstStyle/>
                    <a:p>
                      <a:pPr algn="l" fontAlgn="b"/>
                      <a:r>
                        <a:rPr lang="ja-JP" altLang="en-US" sz="1100" b="0" i="0" u="none" strike="noStrike" dirty="0" smtClean="0">
                          <a:effectLst/>
                          <a:latin typeface="HG丸ｺﾞｼｯｸM-PRO" pitchFamily="50" charset="-128"/>
                          <a:ea typeface="HG丸ｺﾞｼｯｸM-PRO" pitchFamily="50" charset="-128"/>
                        </a:rPr>
                        <a:t>　外部足場のブラケット足場上で、建</a:t>
                      </a:r>
                      <a:endParaRPr lang="en-US" altLang="ja-JP" sz="1100" b="0" i="0" u="none" strike="noStrike" dirty="0" smtClean="0">
                        <a:effectLst/>
                        <a:latin typeface="HG丸ｺﾞｼｯｸM-PRO" pitchFamily="50" charset="-128"/>
                        <a:ea typeface="HG丸ｺﾞｼｯｸM-PRO" pitchFamily="50" charset="-128"/>
                      </a:endParaRPr>
                    </a:p>
                    <a:p>
                      <a:pPr algn="l" fontAlgn="b"/>
                      <a:r>
                        <a:rPr lang="ja-JP" altLang="en-US" sz="1100" b="0" i="0" u="none" strike="noStrike" dirty="0" smtClean="0">
                          <a:effectLst/>
                          <a:latin typeface="HG丸ｺﾞｼｯｸM-PRO" pitchFamily="50" charset="-128"/>
                          <a:ea typeface="HG丸ｺﾞｼｯｸM-PRO" pitchFamily="50" charset="-128"/>
                        </a:rPr>
                        <a:t>　物内からの型枠材の搬出作業中</a:t>
                      </a:r>
                      <a:endParaRPr lang="en-US" altLang="ja-JP" sz="1100" b="0" i="0" u="none" strike="noStrike" dirty="0" smtClean="0">
                        <a:effectLst/>
                        <a:latin typeface="HG丸ｺﾞｼｯｸM-PRO" pitchFamily="50" charset="-128"/>
                        <a:ea typeface="HG丸ｺﾞｼｯｸM-PRO" pitchFamily="50" charset="-128"/>
                      </a:endParaRPr>
                    </a:p>
                  </a:txBody>
                  <a:tcPr marL="5345" marR="5345" marT="5344" marB="0" anchor="ctr">
                    <a:lnL w="12700" cap="flat" cmpd="sng" algn="ctr">
                      <a:solidFill>
                        <a:schemeClr val="accent6"/>
                      </a:solidFill>
                      <a:prstDash val="solid"/>
                      <a:round/>
                      <a:headEnd type="none" w="med" len="med"/>
                      <a:tailEnd type="none" w="med" len="med"/>
                    </a:lnL>
                    <a:lnR w="3175" cap="flat" cmpd="sng" algn="ctr">
                      <a:solidFill>
                        <a:schemeClr val="accent6"/>
                      </a:solidFill>
                      <a:prstDash val="solid"/>
                      <a:round/>
                      <a:headEnd type="none" w="med" len="med"/>
                      <a:tailEnd type="none" w="med" len="med"/>
                    </a:lnR>
                    <a:lnT w="3175" cap="flat" cmpd="sng" algn="ctr">
                      <a:solidFill>
                        <a:schemeClr val="accent6"/>
                      </a:solidFill>
                      <a:prstDash val="solid"/>
                      <a:round/>
                      <a:headEnd type="none" w="med" len="med"/>
                      <a:tailEnd type="none" w="med" len="med"/>
                    </a:lnT>
                    <a:lnB w="3175" cap="flat" cmpd="sng" algn="ctr">
                      <a:solidFill>
                        <a:schemeClr val="accent6"/>
                      </a:solidFill>
                      <a:prstDash val="solid"/>
                      <a:round/>
                      <a:headEnd type="none" w="med" len="med"/>
                      <a:tailEnd type="none" w="med" len="med"/>
                    </a:lnB>
                  </a:tcPr>
                </a:tc>
                <a:tc>
                  <a:txBody>
                    <a:bodyPr/>
                    <a:lstStyle/>
                    <a:p>
                      <a:pPr algn="ctr" fontAlgn="b"/>
                      <a:r>
                        <a:rPr lang="ja-JP" altLang="en-US" sz="1200" b="0" i="0" u="none" strike="noStrike" dirty="0" smtClean="0">
                          <a:effectLst/>
                          <a:latin typeface="HG丸ｺﾞｼｯｸM-PRO" pitchFamily="50" charset="-128"/>
                          <a:ea typeface="HG丸ｺﾞｼｯｸM-PRO" pitchFamily="50" charset="-128"/>
                        </a:rPr>
                        <a:t>足場と躯体間から</a:t>
                      </a:r>
                      <a:endParaRPr lang="en-US" altLang="ja-JP" sz="1200" b="0" i="0" u="none" strike="noStrike" dirty="0" smtClean="0">
                        <a:effectLst/>
                        <a:latin typeface="HG丸ｺﾞｼｯｸM-PRO" pitchFamily="50" charset="-128"/>
                        <a:ea typeface="HG丸ｺﾞｼｯｸM-PRO" pitchFamily="50" charset="-128"/>
                      </a:endParaRPr>
                    </a:p>
                    <a:p>
                      <a:pPr algn="ctr" fontAlgn="b"/>
                      <a:r>
                        <a:rPr lang="ja-JP" altLang="en-US" sz="1200" b="0" i="0" u="none" strike="noStrike" dirty="0" smtClean="0">
                          <a:effectLst/>
                          <a:latin typeface="HG丸ｺﾞｼｯｸM-PRO" pitchFamily="50" charset="-128"/>
                          <a:ea typeface="HG丸ｺﾞｼｯｸM-PRO" pitchFamily="50" charset="-128"/>
                        </a:rPr>
                        <a:t>一段下の足場に</a:t>
                      </a:r>
                      <a:endParaRPr lang="en-US" altLang="ja-JP" sz="1200" b="0" i="0" u="none" strike="noStrike" dirty="0" smtClean="0">
                        <a:effectLst/>
                        <a:latin typeface="HG丸ｺﾞｼｯｸM-PRO" pitchFamily="50" charset="-128"/>
                        <a:ea typeface="HG丸ｺﾞｼｯｸM-PRO" pitchFamily="50" charset="-128"/>
                      </a:endParaRPr>
                    </a:p>
                    <a:p>
                      <a:pPr algn="ctr" fontAlgn="b"/>
                      <a:r>
                        <a:rPr lang="ja-JP" altLang="en-US" sz="1200" b="0" i="0" u="none" strike="noStrike" dirty="0" smtClean="0">
                          <a:effectLst/>
                          <a:latin typeface="HG丸ｺﾞｼｯｸM-PRO" pitchFamily="50" charset="-128"/>
                          <a:ea typeface="HG丸ｺﾞｼｯｸM-PRO" pitchFamily="50" charset="-128"/>
                        </a:rPr>
                        <a:t>転落した</a:t>
                      </a:r>
                      <a:endParaRPr lang="ja-JP" altLang="en-US" sz="1200" b="0" i="0" u="none" strike="noStrike" dirty="0">
                        <a:effectLst/>
                        <a:latin typeface="HG丸ｺﾞｼｯｸM-PRO" pitchFamily="50" charset="-128"/>
                        <a:ea typeface="HG丸ｺﾞｼｯｸM-PRO" pitchFamily="50" charset="-128"/>
                      </a:endParaRPr>
                    </a:p>
                  </a:txBody>
                  <a:tcPr marL="5345" marR="5345" marT="5344" marB="0" anchor="ctr">
                    <a:lnL w="3175" cap="flat" cmpd="sng" algn="ctr">
                      <a:solidFill>
                        <a:schemeClr val="accent6"/>
                      </a:solidFill>
                      <a:prstDash val="solid"/>
                      <a:round/>
                      <a:headEnd type="none" w="med" len="med"/>
                      <a:tailEnd type="none" w="med" len="med"/>
                    </a:lnL>
                    <a:lnR w="3175" cap="flat" cmpd="sng" algn="ctr">
                      <a:solidFill>
                        <a:schemeClr val="accent6"/>
                      </a:solidFill>
                      <a:prstDash val="solid"/>
                      <a:round/>
                      <a:headEnd type="none" w="med" len="med"/>
                      <a:tailEnd type="none" w="med" len="med"/>
                    </a:lnR>
                    <a:lnT w="3175" cap="flat" cmpd="sng" algn="ctr">
                      <a:solidFill>
                        <a:schemeClr val="accent6"/>
                      </a:solidFill>
                      <a:prstDash val="solid"/>
                      <a:round/>
                      <a:headEnd type="none" w="med" len="med"/>
                      <a:tailEnd type="none" w="med" len="med"/>
                    </a:lnT>
                    <a:lnB w="3175" cap="flat" cmpd="sng" algn="ctr">
                      <a:solidFill>
                        <a:schemeClr val="accent6"/>
                      </a:solidFill>
                      <a:prstDash val="solid"/>
                      <a:round/>
                      <a:headEnd type="none" w="med" len="med"/>
                      <a:tailEnd type="none" w="med" len="med"/>
                    </a:lnB>
                  </a:tcPr>
                </a:tc>
                <a:tc>
                  <a:txBody>
                    <a:bodyPr/>
                    <a:lstStyle/>
                    <a:p>
                      <a:pPr algn="ctr" fontAlgn="b"/>
                      <a:r>
                        <a:rPr lang="ja-JP" altLang="en-US" sz="1200" b="0" i="0" u="none" strike="noStrike" dirty="0" smtClean="0">
                          <a:effectLst/>
                          <a:latin typeface="HG丸ｺﾞｼｯｸM-PRO" pitchFamily="50" charset="-128"/>
                          <a:ea typeface="HG丸ｺﾞｼｯｸM-PRO" pitchFamily="50" charset="-128"/>
                        </a:rPr>
                        <a:t>裂傷</a:t>
                      </a:r>
                      <a:endParaRPr lang="ja-JP" altLang="en-US" sz="1200" b="0" i="0" u="none" strike="noStrike" dirty="0">
                        <a:effectLst/>
                        <a:latin typeface="HG丸ｺﾞｼｯｸM-PRO" pitchFamily="50" charset="-128"/>
                        <a:ea typeface="HG丸ｺﾞｼｯｸM-PRO" pitchFamily="50" charset="-128"/>
                      </a:endParaRPr>
                    </a:p>
                  </a:txBody>
                  <a:tcPr marL="5345" marR="5345" marT="5344" marB="0" anchor="ctr">
                    <a:lnL w="3175" cap="flat" cmpd="sng" algn="ctr">
                      <a:solidFill>
                        <a:schemeClr val="accent6"/>
                      </a:solidFill>
                      <a:prstDash val="solid"/>
                      <a:round/>
                      <a:headEnd type="none" w="med" len="med"/>
                      <a:tailEnd type="none" w="med" len="med"/>
                    </a:lnL>
                    <a:lnR w="3175" cap="flat" cmpd="sng" algn="ctr">
                      <a:solidFill>
                        <a:schemeClr val="accent6"/>
                      </a:solidFill>
                      <a:prstDash val="solid"/>
                      <a:round/>
                      <a:headEnd type="none" w="med" len="med"/>
                      <a:tailEnd type="none" w="med" len="med"/>
                    </a:lnR>
                    <a:lnT w="3175" cap="flat" cmpd="sng" algn="ctr">
                      <a:solidFill>
                        <a:schemeClr val="accent6"/>
                      </a:solidFill>
                      <a:prstDash val="solid"/>
                      <a:round/>
                      <a:headEnd type="none" w="med" len="med"/>
                      <a:tailEnd type="none" w="med" len="med"/>
                    </a:lnT>
                    <a:lnB w="3175" cap="flat" cmpd="sng" algn="ctr">
                      <a:solidFill>
                        <a:schemeClr val="accent6"/>
                      </a:solidFill>
                      <a:prstDash val="solid"/>
                      <a:round/>
                      <a:headEnd type="none" w="med" len="med"/>
                      <a:tailEnd type="none" w="med" len="med"/>
                    </a:lnB>
                  </a:tcPr>
                </a:tc>
                <a:tc>
                  <a:txBody>
                    <a:bodyPr/>
                    <a:lstStyle/>
                    <a:p>
                      <a:pPr algn="ctr" fontAlgn="b"/>
                      <a:r>
                        <a:rPr lang="ja-JP" altLang="en-US" sz="1200" u="none" strike="noStrike" dirty="0" smtClean="0">
                          <a:effectLst/>
                          <a:latin typeface="HG丸ｺﾞｼｯｸM-PRO" pitchFamily="50" charset="-128"/>
                          <a:ea typeface="HG丸ｺﾞｼｯｸM-PRO" pitchFamily="50" charset="-128"/>
                        </a:rPr>
                        <a:t>１ヶ月</a:t>
                      </a:r>
                      <a:r>
                        <a:rPr lang="ja-JP" altLang="en-US" sz="1200" u="none" strike="noStrike" dirty="0">
                          <a:effectLst/>
                          <a:latin typeface="HG丸ｺﾞｼｯｸM-PRO" pitchFamily="50" charset="-128"/>
                          <a:ea typeface="HG丸ｺﾞｼｯｸM-PRO" pitchFamily="50" charset="-128"/>
                        </a:rPr>
                        <a:t>以内</a:t>
                      </a:r>
                      <a:endParaRPr lang="ja-JP" altLang="en-US" sz="1200" b="0" i="0" u="none" strike="noStrike" dirty="0">
                        <a:effectLst/>
                        <a:latin typeface="HG丸ｺﾞｼｯｸM-PRO" pitchFamily="50" charset="-128"/>
                        <a:ea typeface="HG丸ｺﾞｼｯｸM-PRO" pitchFamily="50" charset="-128"/>
                      </a:endParaRPr>
                    </a:p>
                  </a:txBody>
                  <a:tcPr marL="5345" marR="5345" marT="5344" marB="0" anchor="ctr">
                    <a:lnL w="3175" cap="flat" cmpd="sng" algn="ctr">
                      <a:solidFill>
                        <a:schemeClr val="accent6"/>
                      </a:solidFill>
                      <a:prstDash val="solid"/>
                      <a:round/>
                      <a:headEnd type="none" w="med" len="med"/>
                      <a:tailEnd type="none" w="med" len="med"/>
                    </a:lnL>
                    <a:lnR w="3175" cap="flat" cmpd="sng" algn="ctr">
                      <a:solidFill>
                        <a:schemeClr val="accent6"/>
                      </a:solidFill>
                      <a:prstDash val="solid"/>
                      <a:round/>
                      <a:headEnd type="none" w="med" len="med"/>
                      <a:tailEnd type="none" w="med" len="med"/>
                    </a:lnR>
                    <a:lnT w="3175" cap="flat" cmpd="sng" algn="ctr">
                      <a:solidFill>
                        <a:schemeClr val="accent6"/>
                      </a:solidFill>
                      <a:prstDash val="solid"/>
                      <a:round/>
                      <a:headEnd type="none" w="med" len="med"/>
                      <a:tailEnd type="none" w="med" len="med"/>
                    </a:lnT>
                    <a:lnB w="3175" cap="flat" cmpd="sng" algn="ctr">
                      <a:solidFill>
                        <a:schemeClr val="accent6"/>
                      </a:solidFill>
                      <a:prstDash val="solid"/>
                      <a:round/>
                      <a:headEnd type="none" w="med" len="med"/>
                      <a:tailEnd type="none" w="med" len="med"/>
                    </a:lnB>
                  </a:tcPr>
                </a:tc>
                <a:tc>
                  <a:txBody>
                    <a:bodyPr/>
                    <a:lstStyle/>
                    <a:p>
                      <a:pPr algn="ctr" fontAlgn="b"/>
                      <a:r>
                        <a:rPr lang="en-US" altLang="ja-JP" sz="1200" b="0" i="0" u="none" strike="noStrike" dirty="0" smtClean="0">
                          <a:effectLst/>
                          <a:latin typeface="HG丸ｺﾞｼｯｸM-PRO" pitchFamily="50" charset="-128"/>
                          <a:ea typeface="HG丸ｺﾞｼｯｸM-PRO" pitchFamily="50" charset="-128"/>
                        </a:rPr>
                        <a:t>2</a:t>
                      </a:r>
                      <a:endParaRPr lang="en-US" altLang="ja-JP" sz="1200" b="0" i="0" u="none" strike="noStrike" dirty="0">
                        <a:effectLst/>
                        <a:latin typeface="HG丸ｺﾞｼｯｸM-PRO" pitchFamily="50" charset="-128"/>
                        <a:ea typeface="HG丸ｺﾞｼｯｸM-PRO" pitchFamily="50" charset="-128"/>
                      </a:endParaRPr>
                    </a:p>
                  </a:txBody>
                  <a:tcPr marL="5345" marR="5345" marT="5344" marB="0" anchor="ctr">
                    <a:lnL w="3175"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3175" cap="flat" cmpd="sng" algn="ctr">
                      <a:solidFill>
                        <a:schemeClr val="accent6"/>
                      </a:solidFill>
                      <a:prstDash val="solid"/>
                      <a:round/>
                      <a:headEnd type="none" w="med" len="med"/>
                      <a:tailEnd type="none" w="med" len="med"/>
                    </a:lnT>
                    <a:lnB w="3175" cap="flat" cmpd="sng" algn="ctr">
                      <a:solidFill>
                        <a:schemeClr val="accent6"/>
                      </a:solidFill>
                      <a:prstDash val="solid"/>
                      <a:round/>
                      <a:headEnd type="none" w="med" len="med"/>
                      <a:tailEnd type="none" w="med" len="med"/>
                    </a:lnB>
                  </a:tcPr>
                </a:tc>
              </a:tr>
              <a:tr h="565182">
                <a:tc>
                  <a:txBody>
                    <a:bodyPr/>
                    <a:lstStyle/>
                    <a:p>
                      <a:pPr algn="l" fontAlgn="b"/>
                      <a:r>
                        <a:rPr lang="ja-JP" altLang="en-US" sz="1100" b="0" i="0" u="none" strike="noStrike" dirty="0" smtClean="0">
                          <a:effectLst/>
                          <a:latin typeface="HG丸ｺﾞｼｯｸM-PRO" pitchFamily="50" charset="-128"/>
                          <a:ea typeface="HG丸ｺﾞｼｯｸM-PRO" pitchFamily="50" charset="-128"/>
                        </a:rPr>
                        <a:t>　単管足場から支柱伝いに地上に降り</a:t>
                      </a:r>
                      <a:endParaRPr lang="en-US" altLang="ja-JP" sz="1100" b="0" i="0" u="none" strike="noStrike" dirty="0" smtClean="0">
                        <a:effectLst/>
                        <a:latin typeface="HG丸ｺﾞｼｯｸM-PRO" pitchFamily="50" charset="-128"/>
                        <a:ea typeface="HG丸ｺﾞｼｯｸM-PRO" pitchFamily="50" charset="-128"/>
                      </a:endParaRPr>
                    </a:p>
                    <a:p>
                      <a:pPr algn="l" fontAlgn="b"/>
                      <a:r>
                        <a:rPr lang="ja-JP" altLang="en-US" sz="1100" b="0" i="0" u="none" strike="noStrike" dirty="0" smtClean="0">
                          <a:effectLst/>
                          <a:latin typeface="HG丸ｺﾞｼｯｸM-PRO" pitchFamily="50" charset="-128"/>
                          <a:ea typeface="HG丸ｺﾞｼｯｸM-PRO" pitchFamily="50" charset="-128"/>
                        </a:rPr>
                        <a:t>　ようとしたところ</a:t>
                      </a:r>
                      <a:endParaRPr lang="en-US" altLang="ja-JP" sz="1100" b="0" i="0" u="none" strike="noStrike" dirty="0" smtClean="0">
                        <a:effectLst/>
                        <a:latin typeface="HG丸ｺﾞｼｯｸM-PRO" pitchFamily="50" charset="-128"/>
                        <a:ea typeface="HG丸ｺﾞｼｯｸM-PRO" pitchFamily="50" charset="-128"/>
                      </a:endParaRPr>
                    </a:p>
                  </a:txBody>
                  <a:tcPr marL="5345" marR="5345" marT="5344" marB="0" anchor="ctr">
                    <a:lnL w="12700" cap="flat" cmpd="sng" algn="ctr">
                      <a:solidFill>
                        <a:schemeClr val="accent6"/>
                      </a:solidFill>
                      <a:prstDash val="solid"/>
                      <a:round/>
                      <a:headEnd type="none" w="med" len="med"/>
                      <a:tailEnd type="none" w="med" len="med"/>
                    </a:lnL>
                    <a:lnR w="3175" cap="flat" cmpd="sng" algn="ctr">
                      <a:solidFill>
                        <a:schemeClr val="accent6"/>
                      </a:solidFill>
                      <a:prstDash val="solid"/>
                      <a:round/>
                      <a:headEnd type="none" w="med" len="med"/>
                      <a:tailEnd type="none" w="med" len="med"/>
                    </a:lnR>
                    <a:lnT w="3175" cap="flat" cmpd="sng" algn="ctr">
                      <a:solidFill>
                        <a:schemeClr val="accent6"/>
                      </a:solidFill>
                      <a:prstDash val="solid"/>
                      <a:round/>
                      <a:headEnd type="none" w="med" len="med"/>
                      <a:tailEnd type="none" w="med" len="med"/>
                    </a:lnT>
                    <a:lnB w="3175" cap="flat" cmpd="sng" algn="ctr">
                      <a:solidFill>
                        <a:schemeClr val="accent6"/>
                      </a:solidFill>
                      <a:prstDash val="solid"/>
                      <a:round/>
                      <a:headEnd type="none" w="med" len="med"/>
                      <a:tailEnd type="none" w="med" len="med"/>
                    </a:lnB>
                  </a:tcPr>
                </a:tc>
                <a:tc>
                  <a:txBody>
                    <a:bodyPr/>
                    <a:lstStyle/>
                    <a:p>
                      <a:pPr algn="ctr" fontAlgn="b"/>
                      <a:r>
                        <a:rPr lang="ja-JP" altLang="en-US" sz="1200" b="0" i="0" u="none" strike="noStrike" dirty="0" smtClean="0">
                          <a:effectLst/>
                          <a:latin typeface="HG丸ｺﾞｼｯｸM-PRO" pitchFamily="50" charset="-128"/>
                          <a:ea typeface="HG丸ｺﾞｼｯｸM-PRO" pitchFamily="50" charset="-128"/>
                        </a:rPr>
                        <a:t>支柱が外れ、</a:t>
                      </a:r>
                      <a:endParaRPr lang="en-US" altLang="ja-JP" sz="1200" b="0" i="0" u="none" strike="noStrike" dirty="0" smtClean="0">
                        <a:effectLst/>
                        <a:latin typeface="HG丸ｺﾞｼｯｸM-PRO" pitchFamily="50" charset="-128"/>
                        <a:ea typeface="HG丸ｺﾞｼｯｸM-PRO" pitchFamily="50" charset="-128"/>
                      </a:endParaRPr>
                    </a:p>
                    <a:p>
                      <a:pPr algn="ctr" fontAlgn="b"/>
                      <a:r>
                        <a:rPr lang="en-US" altLang="ja-JP" sz="1200" b="0" i="0" u="none" strike="noStrike" dirty="0" smtClean="0">
                          <a:effectLst/>
                          <a:latin typeface="HG丸ｺﾞｼｯｸM-PRO" pitchFamily="50" charset="-128"/>
                          <a:ea typeface="HG丸ｺﾞｼｯｸM-PRO" pitchFamily="50" charset="-128"/>
                        </a:rPr>
                        <a:t>1.8</a:t>
                      </a:r>
                      <a:r>
                        <a:rPr lang="ja-JP" altLang="en-US" sz="1200" b="0" i="0" u="none" strike="noStrike" dirty="0" err="1" smtClean="0">
                          <a:effectLst/>
                          <a:latin typeface="HG丸ｺﾞｼｯｸM-PRO" pitchFamily="50" charset="-128"/>
                          <a:ea typeface="HG丸ｺﾞｼｯｸM-PRO" pitchFamily="50" charset="-128"/>
                        </a:rPr>
                        <a:t>ｍ</a:t>
                      </a:r>
                      <a:r>
                        <a:rPr lang="ja-JP" altLang="en-US" sz="1200" b="0" i="0" u="none" strike="noStrike" dirty="0" smtClean="0">
                          <a:effectLst/>
                          <a:latin typeface="HG丸ｺﾞｼｯｸM-PRO" pitchFamily="50" charset="-128"/>
                          <a:ea typeface="HG丸ｺﾞｼｯｸM-PRO" pitchFamily="50" charset="-128"/>
                        </a:rPr>
                        <a:t>転落した</a:t>
                      </a:r>
                      <a:endParaRPr lang="en-US" altLang="ja-JP" sz="1200" b="0" i="0" u="none" strike="noStrike" dirty="0" smtClean="0">
                        <a:effectLst/>
                        <a:latin typeface="HG丸ｺﾞｼｯｸM-PRO" pitchFamily="50" charset="-128"/>
                        <a:ea typeface="HG丸ｺﾞｼｯｸM-PRO" pitchFamily="50" charset="-128"/>
                      </a:endParaRPr>
                    </a:p>
                  </a:txBody>
                  <a:tcPr marL="5345" marR="5345" marT="5344" marB="0" anchor="ctr">
                    <a:lnL w="3175" cap="flat" cmpd="sng" algn="ctr">
                      <a:solidFill>
                        <a:schemeClr val="accent6"/>
                      </a:solidFill>
                      <a:prstDash val="solid"/>
                      <a:round/>
                      <a:headEnd type="none" w="med" len="med"/>
                      <a:tailEnd type="none" w="med" len="med"/>
                    </a:lnL>
                    <a:lnR w="3175" cap="flat" cmpd="sng" algn="ctr">
                      <a:solidFill>
                        <a:schemeClr val="accent6"/>
                      </a:solidFill>
                      <a:prstDash val="solid"/>
                      <a:round/>
                      <a:headEnd type="none" w="med" len="med"/>
                      <a:tailEnd type="none" w="med" len="med"/>
                    </a:lnR>
                    <a:lnT w="3175" cap="flat" cmpd="sng" algn="ctr">
                      <a:solidFill>
                        <a:schemeClr val="accent6"/>
                      </a:solidFill>
                      <a:prstDash val="solid"/>
                      <a:round/>
                      <a:headEnd type="none" w="med" len="med"/>
                      <a:tailEnd type="none" w="med" len="med"/>
                    </a:lnT>
                    <a:lnB w="3175" cap="flat" cmpd="sng" algn="ctr">
                      <a:solidFill>
                        <a:schemeClr val="accent6"/>
                      </a:solidFill>
                      <a:prstDash val="solid"/>
                      <a:round/>
                      <a:headEnd type="none" w="med" len="med"/>
                      <a:tailEnd type="none" w="med" len="med"/>
                    </a:lnB>
                  </a:tcPr>
                </a:tc>
                <a:tc>
                  <a:txBody>
                    <a:bodyPr/>
                    <a:lstStyle/>
                    <a:p>
                      <a:pPr algn="ctr" fontAlgn="b"/>
                      <a:r>
                        <a:rPr lang="ja-JP" altLang="en-US" sz="1200" b="0" i="0" u="none" strike="noStrike" dirty="0" smtClean="0">
                          <a:effectLst/>
                          <a:latin typeface="HG丸ｺﾞｼｯｸM-PRO" pitchFamily="50" charset="-128"/>
                          <a:ea typeface="HG丸ｺﾞｼｯｸM-PRO" pitchFamily="50" charset="-128"/>
                        </a:rPr>
                        <a:t>骨折</a:t>
                      </a:r>
                      <a:endParaRPr lang="en-US" altLang="ja-JP" sz="1200" b="0" i="0" u="none" strike="noStrike" dirty="0" smtClean="0">
                        <a:effectLst/>
                        <a:latin typeface="HG丸ｺﾞｼｯｸM-PRO" pitchFamily="50" charset="-128"/>
                        <a:ea typeface="HG丸ｺﾞｼｯｸM-PRO" pitchFamily="50" charset="-128"/>
                      </a:endParaRPr>
                    </a:p>
                  </a:txBody>
                  <a:tcPr marL="5345" marR="5345" marT="5344" marB="0" anchor="ctr">
                    <a:lnL w="3175" cap="flat" cmpd="sng" algn="ctr">
                      <a:solidFill>
                        <a:schemeClr val="accent6"/>
                      </a:solidFill>
                      <a:prstDash val="solid"/>
                      <a:round/>
                      <a:headEnd type="none" w="med" len="med"/>
                      <a:tailEnd type="none" w="med" len="med"/>
                    </a:lnL>
                    <a:lnR w="3175" cap="flat" cmpd="sng" algn="ctr">
                      <a:solidFill>
                        <a:schemeClr val="accent6"/>
                      </a:solidFill>
                      <a:prstDash val="solid"/>
                      <a:round/>
                      <a:headEnd type="none" w="med" len="med"/>
                      <a:tailEnd type="none" w="med" len="med"/>
                    </a:lnR>
                    <a:lnT w="3175" cap="flat" cmpd="sng" algn="ctr">
                      <a:solidFill>
                        <a:schemeClr val="accent6"/>
                      </a:solidFill>
                      <a:prstDash val="solid"/>
                      <a:round/>
                      <a:headEnd type="none" w="med" len="med"/>
                      <a:tailEnd type="none" w="med" len="med"/>
                    </a:lnT>
                    <a:lnB w="3175" cap="flat" cmpd="sng" algn="ctr">
                      <a:solidFill>
                        <a:schemeClr val="accent6"/>
                      </a:solidFill>
                      <a:prstDash val="solid"/>
                      <a:round/>
                      <a:headEnd type="none" w="med" len="med"/>
                      <a:tailEnd type="none" w="med" len="med"/>
                    </a:lnB>
                  </a:tcPr>
                </a:tc>
                <a:tc>
                  <a:txBody>
                    <a:bodyPr/>
                    <a:lstStyle/>
                    <a:p>
                      <a:pPr algn="ctr" fontAlgn="b"/>
                      <a:r>
                        <a:rPr lang="ja-JP" altLang="en-US" sz="1200" u="none" strike="noStrike" dirty="0" smtClean="0">
                          <a:effectLst/>
                          <a:latin typeface="HG丸ｺﾞｼｯｸM-PRO" pitchFamily="50" charset="-128"/>
                          <a:ea typeface="HG丸ｺﾞｼｯｸM-PRO" pitchFamily="50" charset="-128"/>
                        </a:rPr>
                        <a:t>２ヶ月</a:t>
                      </a:r>
                      <a:endParaRPr lang="ja-JP" altLang="en-US" sz="1200" b="0" i="0" u="none" strike="noStrike" dirty="0">
                        <a:effectLst/>
                        <a:latin typeface="HG丸ｺﾞｼｯｸM-PRO" pitchFamily="50" charset="-128"/>
                        <a:ea typeface="HG丸ｺﾞｼｯｸM-PRO" pitchFamily="50" charset="-128"/>
                      </a:endParaRPr>
                    </a:p>
                  </a:txBody>
                  <a:tcPr marL="5345" marR="5345" marT="5344" marB="0" anchor="ctr">
                    <a:lnL w="3175" cap="flat" cmpd="sng" algn="ctr">
                      <a:solidFill>
                        <a:schemeClr val="accent6"/>
                      </a:solidFill>
                      <a:prstDash val="solid"/>
                      <a:round/>
                      <a:headEnd type="none" w="med" len="med"/>
                      <a:tailEnd type="none" w="med" len="med"/>
                    </a:lnL>
                    <a:lnR w="3175" cap="flat" cmpd="sng" algn="ctr">
                      <a:solidFill>
                        <a:schemeClr val="accent6"/>
                      </a:solidFill>
                      <a:prstDash val="solid"/>
                      <a:round/>
                      <a:headEnd type="none" w="med" len="med"/>
                      <a:tailEnd type="none" w="med" len="med"/>
                    </a:lnR>
                    <a:lnT w="3175" cap="flat" cmpd="sng" algn="ctr">
                      <a:solidFill>
                        <a:schemeClr val="accent6"/>
                      </a:solidFill>
                      <a:prstDash val="solid"/>
                      <a:round/>
                      <a:headEnd type="none" w="med" len="med"/>
                      <a:tailEnd type="none" w="med" len="med"/>
                    </a:lnT>
                    <a:lnB w="3175" cap="flat" cmpd="sng" algn="ctr">
                      <a:solidFill>
                        <a:schemeClr val="accent6"/>
                      </a:solidFill>
                      <a:prstDash val="solid"/>
                      <a:round/>
                      <a:headEnd type="none" w="med" len="med"/>
                      <a:tailEnd type="none" w="med" len="med"/>
                    </a:lnB>
                  </a:tcPr>
                </a:tc>
                <a:tc>
                  <a:txBody>
                    <a:bodyPr/>
                    <a:lstStyle/>
                    <a:p>
                      <a:pPr algn="ctr" fontAlgn="b"/>
                      <a:r>
                        <a:rPr lang="ja-JP" altLang="en-US" sz="1200" b="0" i="0" u="none" strike="noStrike" dirty="0" smtClean="0">
                          <a:effectLst/>
                          <a:latin typeface="HG丸ｺﾞｼｯｸM-PRO" pitchFamily="50" charset="-128"/>
                          <a:ea typeface="HG丸ｺﾞｼｯｸM-PRO" pitchFamily="50" charset="-128"/>
                        </a:rPr>
                        <a:t>４ヶ月</a:t>
                      </a:r>
                      <a:endParaRPr lang="en-US" altLang="ja-JP" sz="1200" b="0" i="0" u="none" strike="noStrike" dirty="0">
                        <a:effectLst/>
                        <a:latin typeface="HG丸ｺﾞｼｯｸM-PRO" pitchFamily="50" charset="-128"/>
                        <a:ea typeface="HG丸ｺﾞｼｯｸM-PRO" pitchFamily="50" charset="-128"/>
                      </a:endParaRPr>
                    </a:p>
                  </a:txBody>
                  <a:tcPr marL="5345" marR="5345" marT="5344" marB="0" anchor="ctr">
                    <a:lnL w="3175"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3175" cap="flat" cmpd="sng" algn="ctr">
                      <a:solidFill>
                        <a:schemeClr val="accent6"/>
                      </a:solidFill>
                      <a:prstDash val="solid"/>
                      <a:round/>
                      <a:headEnd type="none" w="med" len="med"/>
                      <a:tailEnd type="none" w="med" len="med"/>
                    </a:lnT>
                    <a:lnB w="3175" cap="flat" cmpd="sng" algn="ctr">
                      <a:solidFill>
                        <a:schemeClr val="accent6"/>
                      </a:solidFill>
                      <a:prstDash val="solid"/>
                      <a:round/>
                      <a:headEnd type="none" w="med" len="med"/>
                      <a:tailEnd type="none" w="med" len="med"/>
                    </a:lnB>
                  </a:tcPr>
                </a:tc>
              </a:tr>
              <a:tr h="576064">
                <a:tc>
                  <a:txBody>
                    <a:bodyPr/>
                    <a:lstStyle/>
                    <a:p>
                      <a:pPr algn="l" fontAlgn="b"/>
                      <a:r>
                        <a:rPr lang="ja-JP" altLang="en-US" sz="1100" b="0" i="0" u="none" strike="noStrike" dirty="0" smtClean="0">
                          <a:effectLst/>
                          <a:latin typeface="HG丸ｺﾞｼｯｸM-PRO" pitchFamily="50" charset="-128"/>
                          <a:ea typeface="HG丸ｺﾞｼｯｸM-PRO" pitchFamily="50" charset="-128"/>
                        </a:rPr>
                        <a:t>　</a:t>
                      </a:r>
                      <a:r>
                        <a:rPr lang="en-US" altLang="ja-JP" sz="1100" b="0" i="0" u="none" strike="noStrike" dirty="0" smtClean="0">
                          <a:effectLst/>
                          <a:latin typeface="HG丸ｺﾞｼｯｸM-PRO" pitchFamily="50" charset="-128"/>
                          <a:ea typeface="HG丸ｺﾞｼｯｸM-PRO" pitchFamily="50" charset="-128"/>
                        </a:rPr>
                        <a:t>2</a:t>
                      </a:r>
                      <a:r>
                        <a:rPr lang="ja-JP" altLang="en-US" sz="1100" b="0" i="0" u="none" strike="noStrike" dirty="0" err="1" smtClean="0">
                          <a:effectLst/>
                          <a:latin typeface="HG丸ｺﾞｼｯｸM-PRO" pitchFamily="50" charset="-128"/>
                          <a:ea typeface="HG丸ｺﾞｼｯｸM-PRO" pitchFamily="50" charset="-128"/>
                        </a:rPr>
                        <a:t>ｍ</a:t>
                      </a:r>
                      <a:r>
                        <a:rPr lang="ja-JP" altLang="en-US" sz="1100" b="0" i="0" u="none" strike="noStrike" dirty="0" smtClean="0">
                          <a:effectLst/>
                          <a:latin typeface="HG丸ｺﾞｼｯｸM-PRO" pitchFamily="50" charset="-128"/>
                          <a:ea typeface="HG丸ｺﾞｼｯｸM-PRO" pitchFamily="50" charset="-128"/>
                        </a:rPr>
                        <a:t>の足場上から直接地上に飛び降り</a:t>
                      </a:r>
                      <a:endParaRPr lang="en-US" altLang="ja-JP" sz="1100" b="0" i="0" u="none" strike="noStrike" dirty="0" smtClean="0">
                        <a:effectLst/>
                        <a:latin typeface="HG丸ｺﾞｼｯｸM-PRO" pitchFamily="50" charset="-128"/>
                        <a:ea typeface="HG丸ｺﾞｼｯｸM-PRO" pitchFamily="50" charset="-128"/>
                      </a:endParaRPr>
                    </a:p>
                    <a:p>
                      <a:pPr algn="l" fontAlgn="b"/>
                      <a:r>
                        <a:rPr lang="ja-JP" altLang="en-US" sz="1100" b="0" i="0" u="none" strike="noStrike" dirty="0" smtClean="0">
                          <a:effectLst/>
                          <a:latin typeface="HG丸ｺﾞｼｯｸM-PRO" pitchFamily="50" charset="-128"/>
                          <a:ea typeface="HG丸ｺﾞｼｯｸM-PRO" pitchFamily="50" charset="-128"/>
                        </a:rPr>
                        <a:t>　</a:t>
                      </a:r>
                      <a:r>
                        <a:rPr lang="ja-JP" altLang="en-US" sz="1100" b="0" i="0" u="none" strike="noStrike" dirty="0" err="1" smtClean="0">
                          <a:effectLst/>
                          <a:latin typeface="HG丸ｺﾞｼｯｸM-PRO" pitchFamily="50" charset="-128"/>
                          <a:ea typeface="HG丸ｺﾞｼｯｸM-PRO" pitchFamily="50" charset="-128"/>
                        </a:rPr>
                        <a:t>た</a:t>
                      </a:r>
                      <a:r>
                        <a:rPr lang="ja-JP" altLang="en-US" sz="1100" b="0" i="0" u="none" strike="noStrike" dirty="0" smtClean="0">
                          <a:effectLst/>
                          <a:latin typeface="HG丸ｺﾞｼｯｸM-PRO" pitchFamily="50" charset="-128"/>
                          <a:ea typeface="HG丸ｺﾞｼｯｸM-PRO" pitchFamily="50" charset="-128"/>
                        </a:rPr>
                        <a:t>ところ</a:t>
                      </a:r>
                      <a:endParaRPr lang="en-US" altLang="ja-JP" sz="1100" b="0" i="0" u="none" strike="noStrike" dirty="0" smtClean="0">
                        <a:effectLst/>
                        <a:latin typeface="HG丸ｺﾞｼｯｸM-PRO" pitchFamily="50" charset="-128"/>
                        <a:ea typeface="HG丸ｺﾞｼｯｸM-PRO" pitchFamily="50" charset="-128"/>
                      </a:endParaRPr>
                    </a:p>
                  </a:txBody>
                  <a:tcPr marL="5345" marR="5345" marT="5344" marB="0" anchor="ctr">
                    <a:lnL w="12700" cap="flat" cmpd="sng" algn="ctr">
                      <a:solidFill>
                        <a:schemeClr val="accent6"/>
                      </a:solidFill>
                      <a:prstDash val="solid"/>
                      <a:round/>
                      <a:headEnd type="none" w="med" len="med"/>
                      <a:tailEnd type="none" w="med" len="med"/>
                    </a:lnL>
                    <a:lnR w="3175" cap="flat" cmpd="sng" algn="ctr">
                      <a:solidFill>
                        <a:schemeClr val="accent6"/>
                      </a:solidFill>
                      <a:prstDash val="solid"/>
                      <a:round/>
                      <a:headEnd type="none" w="med" len="med"/>
                      <a:tailEnd type="none" w="med" len="med"/>
                    </a:lnR>
                    <a:lnT w="3175" cap="flat" cmpd="sng" algn="ctr">
                      <a:solidFill>
                        <a:schemeClr val="accent6"/>
                      </a:solidFill>
                      <a:prstDash val="solid"/>
                      <a:round/>
                      <a:headEnd type="none" w="med" len="med"/>
                      <a:tailEnd type="none" w="med" len="med"/>
                    </a:lnT>
                    <a:lnB w="3175" cap="flat" cmpd="sng" algn="ctr">
                      <a:solidFill>
                        <a:schemeClr val="accent6"/>
                      </a:solidFill>
                      <a:prstDash val="solid"/>
                      <a:round/>
                      <a:headEnd type="none" w="med" len="med"/>
                      <a:tailEnd type="none" w="med" len="med"/>
                    </a:lnB>
                  </a:tcPr>
                </a:tc>
                <a:tc>
                  <a:txBody>
                    <a:bodyPr/>
                    <a:lstStyle/>
                    <a:p>
                      <a:pPr algn="ctr" fontAlgn="b"/>
                      <a:r>
                        <a:rPr lang="ja-JP" altLang="en-US" sz="1200" b="0" i="0" u="none" strike="noStrike" dirty="0" smtClean="0">
                          <a:effectLst/>
                          <a:latin typeface="HG丸ｺﾞｼｯｸM-PRO" pitchFamily="50" charset="-128"/>
                          <a:ea typeface="HG丸ｺﾞｼｯｸM-PRO" pitchFamily="50" charset="-128"/>
                        </a:rPr>
                        <a:t>バランスを崩し</a:t>
                      </a:r>
                      <a:endParaRPr lang="en-US" altLang="ja-JP" sz="1200" b="0" i="0" u="none" strike="noStrike" dirty="0" smtClean="0">
                        <a:effectLst/>
                        <a:latin typeface="HG丸ｺﾞｼｯｸM-PRO" pitchFamily="50" charset="-128"/>
                        <a:ea typeface="HG丸ｺﾞｼｯｸM-PRO" pitchFamily="50" charset="-128"/>
                      </a:endParaRPr>
                    </a:p>
                    <a:p>
                      <a:pPr algn="ctr" fontAlgn="b"/>
                      <a:r>
                        <a:rPr lang="ja-JP" altLang="en-US" sz="1200" b="0" i="0" u="none" strike="noStrike" dirty="0" smtClean="0">
                          <a:effectLst/>
                          <a:latin typeface="HG丸ｺﾞｼｯｸM-PRO" pitchFamily="50" charset="-128"/>
                          <a:ea typeface="HG丸ｺﾞｼｯｸM-PRO" pitchFamily="50" charset="-128"/>
                        </a:rPr>
                        <a:t>着地に失敗した</a:t>
                      </a:r>
                      <a:endParaRPr lang="en-US" altLang="ja-JP" sz="1200" b="0" i="0" u="none" strike="noStrike" dirty="0" smtClean="0">
                        <a:effectLst/>
                        <a:latin typeface="HG丸ｺﾞｼｯｸM-PRO" pitchFamily="50" charset="-128"/>
                        <a:ea typeface="HG丸ｺﾞｼｯｸM-PRO" pitchFamily="50" charset="-128"/>
                      </a:endParaRPr>
                    </a:p>
                  </a:txBody>
                  <a:tcPr marL="5345" marR="5345" marT="5344" marB="0" anchor="ctr">
                    <a:lnL w="3175" cap="flat" cmpd="sng" algn="ctr">
                      <a:solidFill>
                        <a:schemeClr val="accent6"/>
                      </a:solidFill>
                      <a:prstDash val="solid"/>
                      <a:round/>
                      <a:headEnd type="none" w="med" len="med"/>
                      <a:tailEnd type="none" w="med" len="med"/>
                    </a:lnL>
                    <a:lnR w="3175" cap="flat" cmpd="sng" algn="ctr">
                      <a:solidFill>
                        <a:schemeClr val="accent6"/>
                      </a:solidFill>
                      <a:prstDash val="solid"/>
                      <a:round/>
                      <a:headEnd type="none" w="med" len="med"/>
                      <a:tailEnd type="none" w="med" len="med"/>
                    </a:lnR>
                    <a:lnT w="3175" cap="flat" cmpd="sng" algn="ctr">
                      <a:solidFill>
                        <a:schemeClr val="accent6"/>
                      </a:solidFill>
                      <a:prstDash val="solid"/>
                      <a:round/>
                      <a:headEnd type="none" w="med" len="med"/>
                      <a:tailEnd type="none" w="med" len="med"/>
                    </a:lnT>
                    <a:lnB w="3175" cap="flat" cmpd="sng" algn="ctr">
                      <a:solidFill>
                        <a:schemeClr val="accent6"/>
                      </a:solidFill>
                      <a:prstDash val="solid"/>
                      <a:round/>
                      <a:headEnd type="none" w="med" len="med"/>
                      <a:tailEnd type="none" w="med" len="med"/>
                    </a:lnB>
                  </a:tcPr>
                </a:tc>
                <a:tc>
                  <a:txBody>
                    <a:bodyPr/>
                    <a:lstStyle/>
                    <a:p>
                      <a:pPr algn="ctr" fontAlgn="b"/>
                      <a:r>
                        <a:rPr lang="ja-JP" altLang="en-US" sz="1200" b="0" i="0" u="none" strike="noStrike" dirty="0" smtClean="0">
                          <a:effectLst/>
                          <a:latin typeface="HG丸ｺﾞｼｯｸM-PRO" pitchFamily="50" charset="-128"/>
                          <a:ea typeface="HG丸ｺﾞｼｯｸM-PRO" pitchFamily="50" charset="-128"/>
                        </a:rPr>
                        <a:t>骨折</a:t>
                      </a:r>
                      <a:endParaRPr lang="ja-JP" altLang="en-US" sz="1200" b="0" i="0" u="none" strike="noStrike" dirty="0">
                        <a:effectLst/>
                        <a:latin typeface="HG丸ｺﾞｼｯｸM-PRO" pitchFamily="50" charset="-128"/>
                        <a:ea typeface="HG丸ｺﾞｼｯｸM-PRO" pitchFamily="50" charset="-128"/>
                      </a:endParaRPr>
                    </a:p>
                  </a:txBody>
                  <a:tcPr marL="5345" marR="5345" marT="5344" marB="0" anchor="ctr">
                    <a:lnL w="3175" cap="flat" cmpd="sng" algn="ctr">
                      <a:solidFill>
                        <a:schemeClr val="accent6"/>
                      </a:solidFill>
                      <a:prstDash val="solid"/>
                      <a:round/>
                      <a:headEnd type="none" w="med" len="med"/>
                      <a:tailEnd type="none" w="med" len="med"/>
                    </a:lnL>
                    <a:lnR w="3175" cap="flat" cmpd="sng" algn="ctr">
                      <a:solidFill>
                        <a:schemeClr val="accent6"/>
                      </a:solidFill>
                      <a:prstDash val="solid"/>
                      <a:round/>
                      <a:headEnd type="none" w="med" len="med"/>
                      <a:tailEnd type="none" w="med" len="med"/>
                    </a:lnR>
                    <a:lnT w="3175" cap="flat" cmpd="sng" algn="ctr">
                      <a:solidFill>
                        <a:schemeClr val="accent6"/>
                      </a:solidFill>
                      <a:prstDash val="solid"/>
                      <a:round/>
                      <a:headEnd type="none" w="med" len="med"/>
                      <a:tailEnd type="none" w="med" len="med"/>
                    </a:lnT>
                    <a:lnB w="3175" cap="flat" cmpd="sng" algn="ctr">
                      <a:solidFill>
                        <a:schemeClr val="accent6"/>
                      </a:solidFill>
                      <a:prstDash val="solid"/>
                      <a:round/>
                      <a:headEnd type="none" w="med" len="med"/>
                      <a:tailEnd type="none" w="med" len="med"/>
                    </a:lnB>
                  </a:tcPr>
                </a:tc>
                <a:tc>
                  <a:txBody>
                    <a:bodyPr/>
                    <a:lstStyle/>
                    <a:p>
                      <a:pPr algn="ctr" fontAlgn="b"/>
                      <a:r>
                        <a:rPr lang="ja-JP" altLang="en-US" sz="1200" u="none" strike="noStrike" dirty="0" smtClean="0">
                          <a:effectLst/>
                          <a:latin typeface="HG丸ｺﾞｼｯｸM-PRO" pitchFamily="50" charset="-128"/>
                          <a:ea typeface="HG丸ｺﾞｼｯｸM-PRO" pitchFamily="50" charset="-128"/>
                        </a:rPr>
                        <a:t>１ヶ月</a:t>
                      </a:r>
                      <a:endParaRPr lang="ja-JP" altLang="en-US" sz="1200" b="0" i="0" u="none" strike="noStrike" dirty="0">
                        <a:effectLst/>
                        <a:latin typeface="HG丸ｺﾞｼｯｸM-PRO" pitchFamily="50" charset="-128"/>
                        <a:ea typeface="HG丸ｺﾞｼｯｸM-PRO" pitchFamily="50" charset="-128"/>
                      </a:endParaRPr>
                    </a:p>
                  </a:txBody>
                  <a:tcPr marL="5345" marR="5345" marT="5344" marB="0" anchor="ctr">
                    <a:lnL w="3175" cap="flat" cmpd="sng" algn="ctr">
                      <a:solidFill>
                        <a:schemeClr val="accent6"/>
                      </a:solidFill>
                      <a:prstDash val="solid"/>
                      <a:round/>
                      <a:headEnd type="none" w="med" len="med"/>
                      <a:tailEnd type="none" w="med" len="med"/>
                    </a:lnL>
                    <a:lnR w="3175" cap="flat" cmpd="sng" algn="ctr">
                      <a:solidFill>
                        <a:schemeClr val="accent6"/>
                      </a:solidFill>
                      <a:prstDash val="solid"/>
                      <a:round/>
                      <a:headEnd type="none" w="med" len="med"/>
                      <a:tailEnd type="none" w="med" len="med"/>
                    </a:lnR>
                    <a:lnT w="3175" cap="flat" cmpd="sng" algn="ctr">
                      <a:solidFill>
                        <a:schemeClr val="accent6"/>
                      </a:solidFill>
                      <a:prstDash val="solid"/>
                      <a:round/>
                      <a:headEnd type="none" w="med" len="med"/>
                      <a:tailEnd type="none" w="med" len="med"/>
                    </a:lnT>
                    <a:lnB w="3175" cap="flat" cmpd="sng" algn="ctr">
                      <a:solidFill>
                        <a:schemeClr val="accent6"/>
                      </a:solidFill>
                      <a:prstDash val="solid"/>
                      <a:round/>
                      <a:headEnd type="none" w="med" len="med"/>
                      <a:tailEnd type="none" w="med" len="med"/>
                    </a:lnB>
                  </a:tcPr>
                </a:tc>
                <a:tc>
                  <a:txBody>
                    <a:bodyPr/>
                    <a:lstStyle/>
                    <a:p>
                      <a:pPr algn="ctr" fontAlgn="b"/>
                      <a:r>
                        <a:rPr lang="en-US" altLang="ja-JP" sz="1200" b="0" i="0" u="none" strike="noStrike" dirty="0" smtClean="0">
                          <a:effectLst/>
                          <a:latin typeface="HG丸ｺﾞｼｯｸM-PRO" pitchFamily="50" charset="-128"/>
                          <a:ea typeface="HG丸ｺﾞｼｯｸM-PRO" pitchFamily="50" charset="-128"/>
                        </a:rPr>
                        <a:t>1</a:t>
                      </a:r>
                      <a:endParaRPr lang="en-US" altLang="ja-JP" sz="1200" b="0" i="0" u="none" strike="noStrike" dirty="0">
                        <a:effectLst/>
                        <a:latin typeface="HG丸ｺﾞｼｯｸM-PRO" pitchFamily="50" charset="-128"/>
                        <a:ea typeface="HG丸ｺﾞｼｯｸM-PRO" pitchFamily="50" charset="-128"/>
                      </a:endParaRPr>
                    </a:p>
                  </a:txBody>
                  <a:tcPr marL="5345" marR="5345" marT="5344" marB="0" anchor="ctr">
                    <a:lnL w="3175"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3175" cap="flat" cmpd="sng" algn="ctr">
                      <a:solidFill>
                        <a:schemeClr val="accent6"/>
                      </a:solidFill>
                      <a:prstDash val="solid"/>
                      <a:round/>
                      <a:headEnd type="none" w="med" len="med"/>
                      <a:tailEnd type="none" w="med" len="med"/>
                    </a:lnT>
                    <a:lnB w="3175" cap="flat" cmpd="sng" algn="ctr">
                      <a:solidFill>
                        <a:schemeClr val="accent6"/>
                      </a:solidFill>
                      <a:prstDash val="solid"/>
                      <a:round/>
                      <a:headEnd type="none" w="med" len="med"/>
                      <a:tailEnd type="none" w="med" len="med"/>
                    </a:lnB>
                  </a:tcPr>
                </a:tc>
              </a:tr>
              <a:tr h="576064">
                <a:tc>
                  <a:txBody>
                    <a:bodyPr/>
                    <a:lstStyle/>
                    <a:p>
                      <a:pPr algn="l" fontAlgn="b"/>
                      <a:r>
                        <a:rPr lang="ja-JP" altLang="en-US" sz="1100" b="0" i="0" u="none" strike="noStrike" dirty="0" smtClean="0">
                          <a:effectLst/>
                          <a:latin typeface="HG丸ｺﾞｼｯｸM-PRO" pitchFamily="50" charset="-128"/>
                          <a:ea typeface="HG丸ｺﾞｼｯｸM-PRO" pitchFamily="50" charset="-128"/>
                        </a:rPr>
                        <a:t>　玄関庇用足場上で瓦緊結作業中</a:t>
                      </a:r>
                      <a:endParaRPr lang="en-US" altLang="ja-JP" sz="1100" b="0" i="0" u="none" strike="noStrike" dirty="0" smtClean="0">
                        <a:effectLst/>
                        <a:latin typeface="HG丸ｺﾞｼｯｸM-PRO" pitchFamily="50" charset="-128"/>
                        <a:ea typeface="HG丸ｺﾞｼｯｸM-PRO" pitchFamily="50" charset="-128"/>
                      </a:endParaRPr>
                    </a:p>
                  </a:txBody>
                  <a:tcPr marL="5345" marR="5345" marT="5344" marB="0" anchor="ctr">
                    <a:lnL w="12700" cap="flat" cmpd="sng" algn="ctr">
                      <a:solidFill>
                        <a:schemeClr val="accent6"/>
                      </a:solidFill>
                      <a:prstDash val="solid"/>
                      <a:round/>
                      <a:headEnd type="none" w="med" len="med"/>
                      <a:tailEnd type="none" w="med" len="med"/>
                    </a:lnL>
                    <a:lnR w="3175" cap="flat" cmpd="sng" algn="ctr">
                      <a:solidFill>
                        <a:schemeClr val="accent6"/>
                      </a:solidFill>
                      <a:prstDash val="solid"/>
                      <a:round/>
                      <a:headEnd type="none" w="med" len="med"/>
                      <a:tailEnd type="none" w="med" len="med"/>
                    </a:lnR>
                    <a:lnT w="3175" cap="flat" cmpd="sng" algn="ctr">
                      <a:solidFill>
                        <a:schemeClr val="accent6"/>
                      </a:solidFill>
                      <a:prstDash val="solid"/>
                      <a:round/>
                      <a:headEnd type="none" w="med" len="med"/>
                      <a:tailEnd type="none" w="med" len="med"/>
                    </a:lnT>
                    <a:lnB w="3175" cap="flat" cmpd="sng" algn="ctr">
                      <a:solidFill>
                        <a:schemeClr val="accent6"/>
                      </a:solidFill>
                      <a:prstDash val="solid"/>
                      <a:round/>
                      <a:headEnd type="none" w="med" len="med"/>
                      <a:tailEnd type="none" w="med" len="med"/>
                    </a:lnB>
                  </a:tcPr>
                </a:tc>
                <a:tc>
                  <a:txBody>
                    <a:bodyPr/>
                    <a:lstStyle/>
                    <a:p>
                      <a:pPr algn="ctr" fontAlgn="b"/>
                      <a:r>
                        <a:rPr lang="ja-JP" altLang="en-US" sz="1200" b="0" i="0" u="none" strike="noStrike" dirty="0" smtClean="0">
                          <a:effectLst/>
                          <a:latin typeface="HG丸ｺﾞｼｯｸM-PRO" pitchFamily="50" charset="-128"/>
                          <a:ea typeface="HG丸ｺﾞｼｯｸM-PRO" pitchFamily="50" charset="-128"/>
                        </a:rPr>
                        <a:t>バランスを崩し</a:t>
                      </a:r>
                      <a:endParaRPr lang="en-US" altLang="ja-JP" sz="1200" b="0" i="0" u="none" strike="noStrike" dirty="0" smtClean="0">
                        <a:effectLst/>
                        <a:latin typeface="HG丸ｺﾞｼｯｸM-PRO" pitchFamily="50" charset="-128"/>
                        <a:ea typeface="HG丸ｺﾞｼｯｸM-PRO" pitchFamily="50" charset="-128"/>
                      </a:endParaRPr>
                    </a:p>
                    <a:p>
                      <a:pPr algn="ctr" fontAlgn="b"/>
                      <a:r>
                        <a:rPr lang="en-US" altLang="ja-JP" sz="1200" b="0" i="0" u="none" strike="noStrike" dirty="0" smtClean="0">
                          <a:effectLst/>
                          <a:latin typeface="HG丸ｺﾞｼｯｸM-PRO" pitchFamily="50" charset="-128"/>
                          <a:ea typeface="HG丸ｺﾞｼｯｸM-PRO" pitchFamily="50" charset="-128"/>
                        </a:rPr>
                        <a:t>1.8</a:t>
                      </a:r>
                      <a:r>
                        <a:rPr lang="ja-JP" altLang="en-US" sz="1200" b="0" i="0" u="none" strike="noStrike" dirty="0" err="1" smtClean="0">
                          <a:effectLst/>
                          <a:latin typeface="HG丸ｺﾞｼｯｸM-PRO" pitchFamily="50" charset="-128"/>
                          <a:ea typeface="HG丸ｺﾞｼｯｸM-PRO" pitchFamily="50" charset="-128"/>
                        </a:rPr>
                        <a:t>ｍ</a:t>
                      </a:r>
                      <a:r>
                        <a:rPr lang="ja-JP" altLang="en-US" sz="1200" b="0" i="0" u="none" strike="noStrike" dirty="0" smtClean="0">
                          <a:effectLst/>
                          <a:latin typeface="HG丸ｺﾞｼｯｸM-PRO" pitchFamily="50" charset="-128"/>
                          <a:ea typeface="HG丸ｺﾞｼｯｸM-PRO" pitchFamily="50" charset="-128"/>
                        </a:rPr>
                        <a:t>転落した</a:t>
                      </a:r>
                      <a:endParaRPr lang="ja-JP" altLang="en-US" sz="1200" b="0" i="0" u="none" strike="noStrike" dirty="0">
                        <a:effectLst/>
                        <a:latin typeface="HG丸ｺﾞｼｯｸM-PRO" pitchFamily="50" charset="-128"/>
                        <a:ea typeface="HG丸ｺﾞｼｯｸM-PRO" pitchFamily="50" charset="-128"/>
                      </a:endParaRPr>
                    </a:p>
                  </a:txBody>
                  <a:tcPr marL="5345" marR="5345" marT="5344" marB="0" anchor="ctr">
                    <a:lnL w="3175" cap="flat" cmpd="sng" algn="ctr">
                      <a:solidFill>
                        <a:schemeClr val="accent6"/>
                      </a:solidFill>
                      <a:prstDash val="solid"/>
                      <a:round/>
                      <a:headEnd type="none" w="med" len="med"/>
                      <a:tailEnd type="none" w="med" len="med"/>
                    </a:lnL>
                    <a:lnR w="3175" cap="flat" cmpd="sng" algn="ctr">
                      <a:solidFill>
                        <a:schemeClr val="accent6"/>
                      </a:solidFill>
                      <a:prstDash val="solid"/>
                      <a:round/>
                      <a:headEnd type="none" w="med" len="med"/>
                      <a:tailEnd type="none" w="med" len="med"/>
                    </a:lnR>
                    <a:lnT w="3175" cap="flat" cmpd="sng" algn="ctr">
                      <a:solidFill>
                        <a:schemeClr val="accent6"/>
                      </a:solidFill>
                      <a:prstDash val="solid"/>
                      <a:round/>
                      <a:headEnd type="none" w="med" len="med"/>
                      <a:tailEnd type="none" w="med" len="med"/>
                    </a:lnT>
                    <a:lnB w="3175" cap="flat" cmpd="sng" algn="ctr">
                      <a:solidFill>
                        <a:schemeClr val="accent6"/>
                      </a:solidFill>
                      <a:prstDash val="solid"/>
                      <a:round/>
                      <a:headEnd type="none" w="med" len="med"/>
                      <a:tailEnd type="none" w="med" len="med"/>
                    </a:lnB>
                  </a:tcPr>
                </a:tc>
                <a:tc>
                  <a:txBody>
                    <a:bodyPr/>
                    <a:lstStyle/>
                    <a:p>
                      <a:pPr algn="ctr" fontAlgn="b"/>
                      <a:r>
                        <a:rPr lang="ja-JP" altLang="en-US" sz="1200" b="0" i="0" u="none" strike="noStrike" dirty="0" smtClean="0">
                          <a:effectLst/>
                          <a:latin typeface="HG丸ｺﾞｼｯｸM-PRO" pitchFamily="50" charset="-128"/>
                          <a:ea typeface="HG丸ｺﾞｼｯｸM-PRO" pitchFamily="50" charset="-128"/>
                        </a:rPr>
                        <a:t>骨折</a:t>
                      </a:r>
                      <a:endParaRPr lang="ja-JP" altLang="en-US" sz="1200" b="0" i="0" u="none" strike="noStrike" dirty="0">
                        <a:effectLst/>
                        <a:latin typeface="HG丸ｺﾞｼｯｸM-PRO" pitchFamily="50" charset="-128"/>
                        <a:ea typeface="HG丸ｺﾞｼｯｸM-PRO" pitchFamily="50" charset="-128"/>
                      </a:endParaRPr>
                    </a:p>
                  </a:txBody>
                  <a:tcPr marL="5345" marR="5345" marT="5344" marB="0" anchor="ctr">
                    <a:lnL w="3175" cap="flat" cmpd="sng" algn="ctr">
                      <a:solidFill>
                        <a:schemeClr val="accent6"/>
                      </a:solidFill>
                      <a:prstDash val="solid"/>
                      <a:round/>
                      <a:headEnd type="none" w="med" len="med"/>
                      <a:tailEnd type="none" w="med" len="med"/>
                    </a:lnL>
                    <a:lnR w="3175" cap="flat" cmpd="sng" algn="ctr">
                      <a:solidFill>
                        <a:schemeClr val="accent6"/>
                      </a:solidFill>
                      <a:prstDash val="solid"/>
                      <a:round/>
                      <a:headEnd type="none" w="med" len="med"/>
                      <a:tailEnd type="none" w="med" len="med"/>
                    </a:lnR>
                    <a:lnT w="3175" cap="flat" cmpd="sng" algn="ctr">
                      <a:solidFill>
                        <a:schemeClr val="accent6"/>
                      </a:solidFill>
                      <a:prstDash val="solid"/>
                      <a:round/>
                      <a:headEnd type="none" w="med" len="med"/>
                      <a:tailEnd type="none" w="med" len="med"/>
                    </a:lnT>
                    <a:lnB w="3175" cap="flat" cmpd="sng" algn="ctr">
                      <a:solidFill>
                        <a:schemeClr val="accent6"/>
                      </a:solidFill>
                      <a:prstDash val="solid"/>
                      <a:round/>
                      <a:headEnd type="none" w="med" len="med"/>
                      <a:tailEnd type="none" w="med" len="med"/>
                    </a:lnB>
                  </a:tcPr>
                </a:tc>
                <a:tc>
                  <a:txBody>
                    <a:bodyPr/>
                    <a:lstStyle/>
                    <a:p>
                      <a:pPr algn="ctr" fontAlgn="b"/>
                      <a:r>
                        <a:rPr lang="ja-JP" altLang="en-US" sz="1200" b="0" i="0" u="none" strike="noStrike" dirty="0" smtClean="0">
                          <a:effectLst/>
                          <a:latin typeface="HG丸ｺﾞｼｯｸM-PRO" pitchFamily="50" charset="-128"/>
                          <a:ea typeface="HG丸ｺﾞｼｯｸM-PRO" pitchFamily="50" charset="-128"/>
                        </a:rPr>
                        <a:t>２ヶ月</a:t>
                      </a:r>
                      <a:endParaRPr lang="ja-JP" altLang="en-US" sz="1200" b="0" i="0" u="none" strike="noStrike" dirty="0">
                        <a:effectLst/>
                        <a:latin typeface="HG丸ｺﾞｼｯｸM-PRO" pitchFamily="50" charset="-128"/>
                        <a:ea typeface="HG丸ｺﾞｼｯｸM-PRO" pitchFamily="50" charset="-128"/>
                      </a:endParaRPr>
                    </a:p>
                  </a:txBody>
                  <a:tcPr marL="5345" marR="5345" marT="5344" marB="0" anchor="ctr">
                    <a:lnL w="3175" cap="flat" cmpd="sng" algn="ctr">
                      <a:solidFill>
                        <a:schemeClr val="accent6"/>
                      </a:solidFill>
                      <a:prstDash val="solid"/>
                      <a:round/>
                      <a:headEnd type="none" w="med" len="med"/>
                      <a:tailEnd type="none" w="med" len="med"/>
                    </a:lnL>
                    <a:lnR w="3175" cap="flat" cmpd="sng" algn="ctr">
                      <a:solidFill>
                        <a:schemeClr val="accent6"/>
                      </a:solidFill>
                      <a:prstDash val="solid"/>
                      <a:round/>
                      <a:headEnd type="none" w="med" len="med"/>
                      <a:tailEnd type="none" w="med" len="med"/>
                    </a:lnR>
                    <a:lnT w="3175" cap="flat" cmpd="sng" algn="ctr">
                      <a:solidFill>
                        <a:schemeClr val="accent6"/>
                      </a:solidFill>
                      <a:prstDash val="solid"/>
                      <a:round/>
                      <a:headEnd type="none" w="med" len="med"/>
                      <a:tailEnd type="none" w="med" len="med"/>
                    </a:lnT>
                    <a:lnB w="3175" cap="flat" cmpd="sng" algn="ctr">
                      <a:solidFill>
                        <a:schemeClr val="accent6"/>
                      </a:solidFill>
                      <a:prstDash val="solid"/>
                      <a:round/>
                      <a:headEnd type="none" w="med" len="med"/>
                      <a:tailEnd type="none" w="med" len="med"/>
                    </a:lnB>
                  </a:tcPr>
                </a:tc>
                <a:tc>
                  <a:txBody>
                    <a:bodyPr/>
                    <a:lstStyle/>
                    <a:p>
                      <a:pPr algn="ctr" fontAlgn="b"/>
                      <a:r>
                        <a:rPr lang="ja-JP" altLang="en-US" sz="1200" b="0" i="0" u="none" strike="noStrike" dirty="0" smtClean="0">
                          <a:effectLst/>
                          <a:latin typeface="HG丸ｺﾞｼｯｸM-PRO" pitchFamily="50" charset="-128"/>
                          <a:ea typeface="HG丸ｺﾞｼｯｸM-PRO" pitchFamily="50" charset="-128"/>
                        </a:rPr>
                        <a:t>３０</a:t>
                      </a:r>
                      <a:endParaRPr lang="en-US" altLang="ja-JP" sz="1200" b="0" i="0" u="none" strike="noStrike" dirty="0">
                        <a:effectLst/>
                        <a:latin typeface="HG丸ｺﾞｼｯｸM-PRO" pitchFamily="50" charset="-128"/>
                        <a:ea typeface="HG丸ｺﾞｼｯｸM-PRO" pitchFamily="50" charset="-128"/>
                      </a:endParaRPr>
                    </a:p>
                  </a:txBody>
                  <a:tcPr marL="5345" marR="5345" marT="5344" marB="0" anchor="ctr">
                    <a:lnL w="3175"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3175" cap="flat" cmpd="sng" algn="ctr">
                      <a:solidFill>
                        <a:schemeClr val="accent6"/>
                      </a:solidFill>
                      <a:prstDash val="solid"/>
                      <a:round/>
                      <a:headEnd type="none" w="med" len="med"/>
                      <a:tailEnd type="none" w="med" len="med"/>
                    </a:lnT>
                    <a:lnB w="3175" cap="flat" cmpd="sng" algn="ctr">
                      <a:solidFill>
                        <a:schemeClr val="accent6"/>
                      </a:solidFill>
                      <a:prstDash val="solid"/>
                      <a:round/>
                      <a:headEnd type="none" w="med" len="med"/>
                      <a:tailEnd type="none" w="med" len="med"/>
                    </a:lnB>
                  </a:tcPr>
                </a:tc>
              </a:tr>
              <a:tr h="576064">
                <a:tc>
                  <a:txBody>
                    <a:bodyPr/>
                    <a:lstStyle/>
                    <a:p>
                      <a:pPr lvl="0" algn="l" fontAlgn="b"/>
                      <a:r>
                        <a:rPr lang="ja-JP" altLang="en-US" sz="1100" b="0" i="0" u="none" strike="noStrike" dirty="0" smtClean="0">
                          <a:effectLst/>
                          <a:latin typeface="HG丸ｺﾞｼｯｸM-PRO" pitchFamily="50" charset="-128"/>
                          <a:ea typeface="HG丸ｺﾞｼｯｸM-PRO" pitchFamily="50" charset="-128"/>
                        </a:rPr>
                        <a:t>　瓦葺替工事中、葺土を取りに足場上</a:t>
                      </a:r>
                      <a:endParaRPr lang="en-US" altLang="ja-JP" sz="1100" b="0" i="0" u="none" strike="noStrike" dirty="0" smtClean="0">
                        <a:effectLst/>
                        <a:latin typeface="HG丸ｺﾞｼｯｸM-PRO" pitchFamily="50" charset="-128"/>
                        <a:ea typeface="HG丸ｺﾞｼｯｸM-PRO" pitchFamily="50" charset="-128"/>
                      </a:endParaRPr>
                    </a:p>
                    <a:p>
                      <a:pPr lvl="0" algn="l" fontAlgn="b"/>
                      <a:r>
                        <a:rPr lang="ja-JP" altLang="en-US" sz="1100" b="0" i="0" u="none" strike="noStrike" dirty="0" smtClean="0">
                          <a:effectLst/>
                          <a:latin typeface="HG丸ｺﾞｼｯｸM-PRO" pitchFamily="50" charset="-128"/>
                          <a:ea typeface="HG丸ｺﾞｼｯｸM-PRO" pitchFamily="50" charset="-128"/>
                        </a:rPr>
                        <a:t>　を移動中</a:t>
                      </a:r>
                      <a:endParaRPr lang="en-US" altLang="ja-JP" sz="1100" b="0" i="0" u="none" strike="noStrike" dirty="0" smtClean="0">
                        <a:effectLst/>
                        <a:latin typeface="HG丸ｺﾞｼｯｸM-PRO" pitchFamily="50" charset="-128"/>
                        <a:ea typeface="HG丸ｺﾞｼｯｸM-PRO" pitchFamily="50" charset="-128"/>
                      </a:endParaRPr>
                    </a:p>
                  </a:txBody>
                  <a:tcPr marL="5345" marR="5345" marT="5344" marB="0" anchor="ctr">
                    <a:lnL w="12700" cap="flat" cmpd="sng" algn="ctr">
                      <a:solidFill>
                        <a:schemeClr val="accent6"/>
                      </a:solidFill>
                      <a:prstDash val="solid"/>
                      <a:round/>
                      <a:headEnd type="none" w="med" len="med"/>
                      <a:tailEnd type="none" w="med" len="med"/>
                    </a:lnL>
                    <a:lnR w="3175" cap="flat" cmpd="sng" algn="ctr">
                      <a:solidFill>
                        <a:schemeClr val="accent6"/>
                      </a:solidFill>
                      <a:prstDash val="solid"/>
                      <a:round/>
                      <a:headEnd type="none" w="med" len="med"/>
                      <a:tailEnd type="none" w="med" len="med"/>
                    </a:lnR>
                    <a:lnT w="31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fontAlgn="b"/>
                      <a:r>
                        <a:rPr lang="ja-JP" altLang="en-US" sz="1200" b="0" i="0" u="none" strike="noStrike" dirty="0" smtClean="0">
                          <a:effectLst/>
                          <a:latin typeface="HG丸ｺﾞｼｯｸM-PRO" pitchFamily="50" charset="-128"/>
                          <a:ea typeface="HG丸ｺﾞｼｯｸM-PRO" pitchFamily="50" charset="-128"/>
                        </a:rPr>
                        <a:t>足を踏み外し</a:t>
                      </a:r>
                      <a:endParaRPr lang="en-US" altLang="ja-JP" sz="1200" b="0" i="0" u="none" strike="noStrike" dirty="0" smtClean="0">
                        <a:effectLst/>
                        <a:latin typeface="HG丸ｺﾞｼｯｸM-PRO" pitchFamily="50" charset="-128"/>
                        <a:ea typeface="HG丸ｺﾞｼｯｸM-PRO" pitchFamily="50" charset="-128"/>
                      </a:endParaRPr>
                    </a:p>
                    <a:p>
                      <a:pPr algn="ctr" fontAlgn="b"/>
                      <a:r>
                        <a:rPr lang="ja-JP" altLang="en-US" sz="1200" b="0" i="0" u="none" strike="noStrike" dirty="0" smtClean="0">
                          <a:effectLst/>
                          <a:latin typeface="HG丸ｺﾞｼｯｸM-PRO" pitchFamily="50" charset="-128"/>
                          <a:ea typeface="HG丸ｺﾞｼｯｸM-PRO" pitchFamily="50" charset="-128"/>
                        </a:rPr>
                        <a:t>２ｍ転落した</a:t>
                      </a:r>
                      <a:endParaRPr lang="ja-JP" altLang="en-US" sz="1200" b="0" i="0" u="none" strike="noStrike" dirty="0">
                        <a:effectLst/>
                        <a:latin typeface="HG丸ｺﾞｼｯｸM-PRO" pitchFamily="50" charset="-128"/>
                        <a:ea typeface="HG丸ｺﾞｼｯｸM-PRO" pitchFamily="50" charset="-128"/>
                      </a:endParaRPr>
                    </a:p>
                  </a:txBody>
                  <a:tcPr marL="5345" marR="5345" marT="5344" marB="0" anchor="ctr">
                    <a:lnL w="3175" cap="flat" cmpd="sng" algn="ctr">
                      <a:solidFill>
                        <a:schemeClr val="accent6"/>
                      </a:solidFill>
                      <a:prstDash val="solid"/>
                      <a:round/>
                      <a:headEnd type="none" w="med" len="med"/>
                      <a:tailEnd type="none" w="med" len="med"/>
                    </a:lnL>
                    <a:lnR w="3175" cap="flat" cmpd="sng" algn="ctr">
                      <a:solidFill>
                        <a:schemeClr val="accent6"/>
                      </a:solidFill>
                      <a:prstDash val="solid"/>
                      <a:round/>
                      <a:headEnd type="none" w="med" len="med"/>
                      <a:tailEnd type="none" w="med" len="med"/>
                    </a:lnR>
                    <a:lnT w="31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fontAlgn="b"/>
                      <a:r>
                        <a:rPr lang="ja-JP" altLang="en-US" sz="1200" b="0" i="0" u="none" strike="noStrike" dirty="0" smtClean="0">
                          <a:effectLst/>
                          <a:latin typeface="HG丸ｺﾞｼｯｸM-PRO" pitchFamily="50" charset="-128"/>
                          <a:ea typeface="HG丸ｺﾞｼｯｸM-PRO" pitchFamily="50" charset="-128"/>
                        </a:rPr>
                        <a:t>骨折</a:t>
                      </a:r>
                      <a:endParaRPr lang="ja-JP" altLang="en-US" sz="1200" b="0" i="0" u="none" strike="noStrike" dirty="0">
                        <a:effectLst/>
                        <a:latin typeface="HG丸ｺﾞｼｯｸM-PRO" pitchFamily="50" charset="-128"/>
                        <a:ea typeface="HG丸ｺﾞｼｯｸM-PRO" pitchFamily="50" charset="-128"/>
                      </a:endParaRPr>
                    </a:p>
                  </a:txBody>
                  <a:tcPr marL="5345" marR="5345" marT="5344" marB="0" anchor="ctr">
                    <a:lnL w="3175" cap="flat" cmpd="sng" algn="ctr">
                      <a:solidFill>
                        <a:schemeClr val="accent6"/>
                      </a:solidFill>
                      <a:prstDash val="solid"/>
                      <a:round/>
                      <a:headEnd type="none" w="med" len="med"/>
                      <a:tailEnd type="none" w="med" len="med"/>
                    </a:lnL>
                    <a:lnR w="3175" cap="flat" cmpd="sng" algn="ctr">
                      <a:solidFill>
                        <a:schemeClr val="accent6"/>
                      </a:solidFill>
                      <a:prstDash val="solid"/>
                      <a:round/>
                      <a:headEnd type="none" w="med" len="med"/>
                      <a:tailEnd type="none" w="med" len="med"/>
                    </a:lnR>
                    <a:lnT w="31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fontAlgn="b"/>
                      <a:r>
                        <a:rPr lang="en-US" altLang="ja-JP" sz="1200" u="none" strike="noStrike" dirty="0" smtClean="0">
                          <a:effectLst/>
                          <a:latin typeface="HG丸ｺﾞｼｯｸM-PRO" pitchFamily="50" charset="-128"/>
                          <a:ea typeface="HG丸ｺﾞｼｯｸM-PRO" pitchFamily="50" charset="-128"/>
                        </a:rPr>
                        <a:t>1</a:t>
                      </a:r>
                      <a:r>
                        <a:rPr lang="ja-JP" altLang="en-US" sz="1200" u="none" strike="noStrike" dirty="0" smtClean="0">
                          <a:effectLst/>
                          <a:latin typeface="HG丸ｺﾞｼｯｸM-PRO" pitchFamily="50" charset="-128"/>
                          <a:ea typeface="HG丸ｺﾞｼｯｸM-PRO" pitchFamily="50" charset="-128"/>
                        </a:rPr>
                        <a:t>ヶ月以内</a:t>
                      </a:r>
                      <a:endParaRPr lang="ja-JP" altLang="en-US" sz="1200" b="0" i="0" u="none" strike="noStrike" dirty="0">
                        <a:effectLst/>
                        <a:latin typeface="HG丸ｺﾞｼｯｸM-PRO" pitchFamily="50" charset="-128"/>
                        <a:ea typeface="HG丸ｺﾞｼｯｸM-PRO" pitchFamily="50" charset="-128"/>
                      </a:endParaRPr>
                    </a:p>
                  </a:txBody>
                  <a:tcPr marL="5345" marR="5345" marT="5344" marB="0" anchor="ctr">
                    <a:lnL w="3175" cap="flat" cmpd="sng" algn="ctr">
                      <a:solidFill>
                        <a:schemeClr val="accent6"/>
                      </a:solidFill>
                      <a:prstDash val="solid"/>
                      <a:round/>
                      <a:headEnd type="none" w="med" len="med"/>
                      <a:tailEnd type="none" w="med" len="med"/>
                    </a:lnL>
                    <a:lnR w="3175" cap="flat" cmpd="sng" algn="ctr">
                      <a:solidFill>
                        <a:schemeClr val="accent6"/>
                      </a:solidFill>
                      <a:prstDash val="solid"/>
                      <a:round/>
                      <a:headEnd type="none" w="med" len="med"/>
                      <a:tailEnd type="none" w="med" len="med"/>
                    </a:lnR>
                    <a:lnT w="31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ctr" fontAlgn="b"/>
                      <a:r>
                        <a:rPr lang="en-US" altLang="ja-JP" sz="1200" b="0" i="0" u="none" strike="noStrike" dirty="0" smtClean="0">
                          <a:effectLst/>
                          <a:latin typeface="HG丸ｺﾞｼｯｸM-PRO" pitchFamily="50" charset="-128"/>
                          <a:ea typeface="HG丸ｺﾞｼｯｸM-PRO" pitchFamily="50" charset="-128"/>
                        </a:rPr>
                        <a:t>6</a:t>
                      </a:r>
                      <a:endParaRPr lang="en-US" altLang="ja-JP" sz="1200" b="0" i="0" u="none" strike="noStrike" dirty="0">
                        <a:effectLst/>
                        <a:latin typeface="HG丸ｺﾞｼｯｸM-PRO" pitchFamily="50" charset="-128"/>
                        <a:ea typeface="HG丸ｺﾞｼｯｸM-PRO" pitchFamily="50" charset="-128"/>
                      </a:endParaRPr>
                    </a:p>
                  </a:txBody>
                  <a:tcPr marL="5345" marR="5345" marT="5344" marB="0" anchor="ctr">
                    <a:lnL w="3175"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31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r>
            </a:tbl>
          </a:graphicData>
        </a:graphic>
      </p:graphicFrame>
      <p:sp>
        <p:nvSpPr>
          <p:cNvPr id="65" name="テキスト ボックス 64"/>
          <p:cNvSpPr txBox="1"/>
          <p:nvPr/>
        </p:nvSpPr>
        <p:spPr>
          <a:xfrm>
            <a:off x="887010" y="15807"/>
            <a:ext cx="5112568" cy="369332"/>
          </a:xfrm>
          <a:prstGeom prst="rect">
            <a:avLst/>
          </a:prstGeom>
          <a:solidFill>
            <a:srgbClr val="00CC5C"/>
          </a:solidFill>
        </p:spPr>
        <p:txBody>
          <a:bodyPr wrap="square" rtlCol="0">
            <a:spAutoFit/>
          </a:bodyPr>
          <a:lstStyle/>
          <a:p>
            <a:pPr algn="ctr"/>
            <a:r>
              <a:rPr lang="ja-JP" altLang="en-US" b="1" dirty="0" smtClean="0">
                <a:solidFill>
                  <a:schemeClr val="bg1"/>
                </a:solidFill>
                <a:latin typeface="HG丸ｺﾞｼｯｸM-PRO" pitchFamily="50" charset="-128"/>
                <a:ea typeface="HG丸ｺﾞｼｯｸM-PRO" pitchFamily="50" charset="-128"/>
              </a:rPr>
              <a:t>足場での災害事例</a:t>
            </a:r>
            <a:endParaRPr kumimoji="1" lang="ja-JP" altLang="en-US" b="1" dirty="0">
              <a:solidFill>
                <a:schemeClr val="bg1"/>
              </a:solidFill>
              <a:latin typeface="HG丸ｺﾞｼｯｸM-PRO" pitchFamily="50" charset="-128"/>
              <a:ea typeface="HG丸ｺﾞｼｯｸM-PRO" pitchFamily="50" charset="-128"/>
            </a:endParaRPr>
          </a:p>
        </p:txBody>
      </p:sp>
      <p:sp>
        <p:nvSpPr>
          <p:cNvPr id="22" name="テキスト ボックス 21"/>
          <p:cNvSpPr txBox="1"/>
          <p:nvPr/>
        </p:nvSpPr>
        <p:spPr>
          <a:xfrm>
            <a:off x="202828" y="4017474"/>
            <a:ext cx="3858758" cy="307777"/>
          </a:xfrm>
          <a:prstGeom prst="rect">
            <a:avLst/>
          </a:prstGeom>
          <a:solidFill>
            <a:schemeClr val="accent6"/>
          </a:solidFill>
        </p:spPr>
        <p:txBody>
          <a:bodyPr wrap="square" rtlCol="0">
            <a:spAutoFit/>
          </a:bodyPr>
          <a:lstStyle/>
          <a:p>
            <a:r>
              <a:rPr kumimoji="1" lang="ja-JP" altLang="en-US" sz="1400" b="1" dirty="0" smtClean="0">
                <a:latin typeface="HG丸ｺﾞｼｯｸM-PRO" pitchFamily="50" charset="-128"/>
                <a:ea typeface="HG丸ｺﾞｼｯｸM-PRO" pitchFamily="50" charset="-128"/>
              </a:rPr>
              <a:t>生活習慣病を知ろう</a:t>
            </a:r>
            <a:r>
              <a:rPr kumimoji="1" lang="ja-JP" altLang="en-US" sz="1400" b="1" i="1" dirty="0" smtClean="0">
                <a:latin typeface="HG丸ｺﾞｼｯｸM-PRO" pitchFamily="50" charset="-128"/>
                <a:ea typeface="HG丸ｺﾞｼｯｸM-PRO" pitchFamily="50" charset="-128"/>
              </a:rPr>
              <a:t>！</a:t>
            </a:r>
            <a:r>
              <a:rPr kumimoji="1" lang="ja-JP" altLang="en-US" sz="1200" b="1" dirty="0" smtClean="0">
                <a:latin typeface="HG丸ｺﾞｼｯｸM-PRO" pitchFamily="50" charset="-128"/>
                <a:ea typeface="HG丸ｺﾞｼｯｸM-PRO" pitchFamily="50" charset="-128"/>
              </a:rPr>
              <a:t>（出典「健康日本２１」）</a:t>
            </a:r>
            <a:endParaRPr kumimoji="1" lang="ja-JP" altLang="en-US" sz="1200" b="1" dirty="0">
              <a:latin typeface="HG丸ｺﾞｼｯｸM-PRO" pitchFamily="50" charset="-128"/>
              <a:ea typeface="HG丸ｺﾞｼｯｸM-PRO" pitchFamily="50" charset="-128"/>
            </a:endParaRPr>
          </a:p>
        </p:txBody>
      </p:sp>
      <p:sp>
        <p:nvSpPr>
          <p:cNvPr id="2" name="テキスト ボックス 1"/>
          <p:cNvSpPr txBox="1"/>
          <p:nvPr/>
        </p:nvSpPr>
        <p:spPr>
          <a:xfrm>
            <a:off x="4437112" y="3925142"/>
            <a:ext cx="2316489" cy="246221"/>
          </a:xfrm>
          <a:prstGeom prst="rect">
            <a:avLst/>
          </a:prstGeom>
          <a:noFill/>
        </p:spPr>
        <p:txBody>
          <a:bodyPr wrap="square" rtlCol="0">
            <a:spAutoFit/>
          </a:bodyPr>
          <a:lstStyle/>
          <a:p>
            <a:pPr algn="r"/>
            <a:r>
              <a:rPr kumimoji="1" lang="en-US" altLang="ja-JP" sz="1000" dirty="0" smtClean="0">
                <a:latin typeface="+mj-ea"/>
                <a:ea typeface="+mj-ea"/>
              </a:rPr>
              <a:t>※</a:t>
            </a:r>
            <a:r>
              <a:rPr lang="ja-JP" altLang="en-US" sz="1000" dirty="0" smtClean="0">
                <a:latin typeface="+mj-ea"/>
                <a:ea typeface="+mj-ea"/>
              </a:rPr>
              <a:t>平成</a:t>
            </a:r>
            <a:r>
              <a:rPr lang="en-US" altLang="ja-JP" sz="1000" dirty="0">
                <a:latin typeface="+mj-ea"/>
                <a:ea typeface="+mj-ea"/>
              </a:rPr>
              <a:t>26</a:t>
            </a:r>
            <a:r>
              <a:rPr lang="ja-JP" altLang="en-US" sz="1000" dirty="0" smtClean="0">
                <a:latin typeface="+mj-ea"/>
                <a:ea typeface="+mj-ea"/>
              </a:rPr>
              <a:t>年に県内で</a:t>
            </a:r>
            <a:r>
              <a:rPr kumimoji="1" lang="ja-JP" altLang="en-US" sz="1000" dirty="0" smtClean="0">
                <a:latin typeface="+mj-ea"/>
                <a:ea typeface="+mj-ea"/>
              </a:rPr>
              <a:t>発生した</a:t>
            </a:r>
            <a:r>
              <a:rPr lang="ja-JP" altLang="en-US" sz="1000" dirty="0">
                <a:latin typeface="+mj-ea"/>
                <a:ea typeface="+mj-ea"/>
              </a:rPr>
              <a:t>事例</a:t>
            </a:r>
            <a:r>
              <a:rPr kumimoji="1" lang="ja-JP" altLang="en-US" sz="1000" dirty="0" smtClean="0">
                <a:latin typeface="+mj-ea"/>
                <a:ea typeface="+mj-ea"/>
              </a:rPr>
              <a:t>です。</a:t>
            </a:r>
            <a:endParaRPr kumimoji="1" lang="ja-JP" altLang="en-US" sz="1000" dirty="0">
              <a:latin typeface="+mj-ea"/>
              <a:ea typeface="+mj-ea"/>
            </a:endParaRPr>
          </a:p>
        </p:txBody>
      </p:sp>
      <p:sp>
        <p:nvSpPr>
          <p:cNvPr id="20" name="テキスト ボックス 19"/>
          <p:cNvSpPr txBox="1"/>
          <p:nvPr/>
        </p:nvSpPr>
        <p:spPr>
          <a:xfrm>
            <a:off x="5776164" y="9659782"/>
            <a:ext cx="581099" cy="246221"/>
          </a:xfrm>
          <a:prstGeom prst="rect">
            <a:avLst/>
          </a:prstGeom>
          <a:noFill/>
        </p:spPr>
        <p:txBody>
          <a:bodyPr wrap="square" rtlCol="0">
            <a:spAutoFit/>
          </a:bodyPr>
          <a:lstStyle/>
          <a:p>
            <a:r>
              <a:rPr kumimoji="1" lang="en-US" altLang="ja-JP" sz="1000" dirty="0" smtClean="0">
                <a:solidFill>
                  <a:schemeClr val="bg1"/>
                </a:solidFill>
              </a:rPr>
              <a:t>H27.2</a:t>
            </a:r>
            <a:endParaRPr kumimoji="1" lang="ja-JP" altLang="en-US" sz="1000" dirty="0">
              <a:solidFill>
                <a:schemeClr val="bg1"/>
              </a:solidFill>
            </a:endParaRPr>
          </a:p>
        </p:txBody>
      </p:sp>
      <p:sp>
        <p:nvSpPr>
          <p:cNvPr id="10" name="角丸四角形 9"/>
          <p:cNvSpPr/>
          <p:nvPr/>
        </p:nvSpPr>
        <p:spPr>
          <a:xfrm>
            <a:off x="103108" y="4367983"/>
            <a:ext cx="3334587" cy="2244250"/>
          </a:xfrm>
          <a:prstGeom prst="roundRect">
            <a:avLst>
              <a:gd name="adj" fmla="val 5685"/>
            </a:avLst>
          </a:prstGeom>
          <a:solidFill>
            <a:schemeClr val="bg1"/>
          </a:solidFill>
          <a:ln>
            <a:solidFill>
              <a:srgbClr val="008E4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spAutoFit/>
          </a:bodyPr>
          <a:lstStyle/>
          <a:p>
            <a:pPr algn="ctr"/>
            <a:r>
              <a:rPr kumimoji="1" lang="ja-JP" altLang="en-US" sz="1200" b="1" dirty="0" smtClean="0">
                <a:solidFill>
                  <a:srgbClr val="008E40"/>
                </a:solidFill>
                <a:latin typeface="HG丸ｺﾞｼｯｸM-PRO" pitchFamily="50" charset="-128"/>
                <a:ea typeface="HG丸ｺﾞｼｯｸM-PRO" pitchFamily="50" charset="-128"/>
              </a:rPr>
              <a:t>糖尿病</a:t>
            </a:r>
            <a:endParaRPr kumimoji="1" lang="en-US" altLang="ja-JP" sz="1200" b="1" dirty="0" smtClean="0">
              <a:solidFill>
                <a:srgbClr val="008E40"/>
              </a:solidFill>
              <a:latin typeface="HG丸ｺﾞｼｯｸM-PRO" pitchFamily="50" charset="-128"/>
              <a:ea typeface="HG丸ｺﾞｼｯｸM-PRO" pitchFamily="50" charset="-128"/>
            </a:endParaRPr>
          </a:p>
          <a:p>
            <a:pPr>
              <a:spcBef>
                <a:spcPts val="600"/>
              </a:spcBef>
            </a:pPr>
            <a:r>
              <a:rPr kumimoji="1" lang="ja-JP" altLang="en-US" sz="1000" dirty="0" smtClean="0">
                <a:solidFill>
                  <a:schemeClr val="tx1"/>
                </a:solidFill>
              </a:rPr>
              <a:t>肥満を防ぐことが最大のポイント！</a:t>
            </a:r>
            <a:endParaRPr kumimoji="1" lang="en-US" altLang="ja-JP" sz="1000" dirty="0" smtClean="0">
              <a:solidFill>
                <a:schemeClr val="tx1"/>
              </a:solidFill>
            </a:endParaRPr>
          </a:p>
          <a:p>
            <a:r>
              <a:rPr lang="ja-JP" altLang="en-US" sz="1000" dirty="0">
                <a:solidFill>
                  <a:schemeClr val="tx1"/>
                </a:solidFill>
              </a:rPr>
              <a:t>今まで</a:t>
            </a:r>
            <a:r>
              <a:rPr lang="ja-JP" altLang="en-US" sz="1000" dirty="0" smtClean="0">
                <a:solidFill>
                  <a:schemeClr val="tx1"/>
                </a:solidFill>
              </a:rPr>
              <a:t>に一番重かった体重が重いほどかかりやすい。</a:t>
            </a:r>
            <a:endParaRPr lang="en-US" altLang="ja-JP" sz="1000" dirty="0" smtClean="0">
              <a:solidFill>
                <a:schemeClr val="tx1"/>
              </a:solidFill>
            </a:endParaRPr>
          </a:p>
          <a:p>
            <a:r>
              <a:rPr kumimoji="1" lang="ja-JP" altLang="en-US" sz="1000" dirty="0" smtClean="0">
                <a:solidFill>
                  <a:schemeClr val="tx1"/>
                </a:solidFill>
              </a:rPr>
              <a:t>肥満の基準は</a:t>
            </a:r>
            <a:r>
              <a:rPr kumimoji="1" lang="en-US" altLang="ja-JP" sz="1000" dirty="0" smtClean="0">
                <a:solidFill>
                  <a:schemeClr val="tx1"/>
                </a:solidFill>
              </a:rPr>
              <a:t>BMI</a:t>
            </a:r>
            <a:r>
              <a:rPr kumimoji="1" lang="ja-JP" altLang="en-US" sz="1000" dirty="0" smtClean="0">
                <a:solidFill>
                  <a:schemeClr val="tx1"/>
                </a:solidFill>
              </a:rPr>
              <a:t>（病気が一番少ない体重）で数値が</a:t>
            </a:r>
            <a:r>
              <a:rPr kumimoji="1" lang="en-US" altLang="ja-JP" sz="1000" dirty="0" smtClean="0">
                <a:solidFill>
                  <a:schemeClr val="tx1"/>
                </a:solidFill>
              </a:rPr>
              <a:t>22</a:t>
            </a:r>
            <a:r>
              <a:rPr kumimoji="1" lang="ja-JP" altLang="en-US" sz="1000" dirty="0" smtClean="0">
                <a:solidFill>
                  <a:schemeClr val="tx1"/>
                </a:solidFill>
              </a:rPr>
              <a:t>のときもっとも病気が少ない</a:t>
            </a:r>
            <a:endParaRPr kumimoji="1" lang="en-US" altLang="ja-JP" sz="1000" dirty="0" smtClean="0">
              <a:solidFill>
                <a:schemeClr val="tx1"/>
              </a:solidFill>
            </a:endParaRPr>
          </a:p>
          <a:p>
            <a:r>
              <a:rPr lang="ja-JP" altLang="en-US" sz="1000" dirty="0" smtClean="0">
                <a:solidFill>
                  <a:schemeClr val="tx1"/>
                </a:solidFill>
              </a:rPr>
              <a:t>肥満を防ぐことは、いろんな生活習慣病を防ぐことになるため、食事と運動のバランスが大切。</a:t>
            </a:r>
            <a:endParaRPr lang="en-US" altLang="ja-JP" sz="1000" dirty="0" smtClean="0">
              <a:solidFill>
                <a:schemeClr val="tx1"/>
              </a:solidFill>
            </a:endParaRPr>
          </a:p>
          <a:p>
            <a:r>
              <a:rPr kumimoji="1" lang="ja-JP" altLang="en-US" sz="1000" dirty="0">
                <a:solidFill>
                  <a:schemeClr val="tx1"/>
                </a:solidFill>
              </a:rPr>
              <a:t>食事</a:t>
            </a:r>
            <a:r>
              <a:rPr kumimoji="1" lang="ja-JP" altLang="en-US" sz="1000" dirty="0" smtClean="0">
                <a:solidFill>
                  <a:schemeClr val="tx1"/>
                </a:solidFill>
              </a:rPr>
              <a:t>は、食べ過ぎないことと、栄養のバランスが大切</a:t>
            </a:r>
            <a:endParaRPr kumimoji="1" lang="en-US" altLang="ja-JP" sz="1000" dirty="0" smtClean="0">
              <a:solidFill>
                <a:schemeClr val="tx1"/>
              </a:solidFill>
            </a:endParaRPr>
          </a:p>
          <a:p>
            <a:r>
              <a:rPr lang="ja-JP" altLang="en-US" sz="1000" dirty="0" smtClean="0">
                <a:solidFill>
                  <a:schemeClr val="tx1"/>
                </a:solidFill>
              </a:rPr>
              <a:t>野菜はたっぷりとろう、決まった時間に時間をかけて食べよう、甘いものや脂っぽいものは食べ過ぎない、ひとり分ずつ取り分けて食べよう、薄味にしよう、</a:t>
            </a:r>
            <a:r>
              <a:rPr lang="ja-JP" altLang="en-US" sz="1000" dirty="0" err="1" smtClean="0">
                <a:solidFill>
                  <a:schemeClr val="tx1"/>
                </a:solidFill>
              </a:rPr>
              <a:t>ながら</a:t>
            </a:r>
            <a:r>
              <a:rPr lang="ja-JP" altLang="en-US" sz="1000" dirty="0" smtClean="0">
                <a:solidFill>
                  <a:schemeClr val="tx1"/>
                </a:solidFill>
              </a:rPr>
              <a:t>食いはやめよう、多いときは残そう、お茶碗は小ぶりのものを、調味料はかけずにつける、食品のエネルギーを知ろう</a:t>
            </a:r>
            <a:endParaRPr lang="en-US" altLang="ja-JP" sz="1000" dirty="0" smtClean="0">
              <a:solidFill>
                <a:schemeClr val="tx1"/>
              </a:solidFill>
            </a:endParaRPr>
          </a:p>
        </p:txBody>
      </p:sp>
      <p:sp>
        <p:nvSpPr>
          <p:cNvPr id="24" name="角丸四角形 23"/>
          <p:cNvSpPr/>
          <p:nvPr/>
        </p:nvSpPr>
        <p:spPr>
          <a:xfrm>
            <a:off x="104067" y="6678396"/>
            <a:ext cx="3334587" cy="1641117"/>
          </a:xfrm>
          <a:prstGeom prst="roundRect">
            <a:avLst>
              <a:gd name="adj" fmla="val 8753"/>
            </a:avLst>
          </a:prstGeom>
          <a:solidFill>
            <a:schemeClr val="bg1"/>
          </a:solidFill>
          <a:ln>
            <a:solidFill>
              <a:srgbClr val="008E4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spAutoFit/>
          </a:bodyPr>
          <a:lstStyle/>
          <a:p>
            <a:pPr algn="ctr"/>
            <a:r>
              <a:rPr kumimoji="1" lang="ja-JP" altLang="en-US" sz="1200" b="1" dirty="0" smtClean="0">
                <a:solidFill>
                  <a:srgbClr val="008E40"/>
                </a:solidFill>
                <a:latin typeface="HG丸ｺﾞｼｯｸM-PRO" pitchFamily="50" charset="-128"/>
                <a:ea typeface="HG丸ｺﾞｼｯｸM-PRO" pitchFamily="50" charset="-128"/>
              </a:rPr>
              <a:t>心臓病</a:t>
            </a:r>
            <a:endParaRPr kumimoji="1" lang="en-US" altLang="ja-JP" sz="1200" b="1" dirty="0" smtClean="0">
              <a:solidFill>
                <a:srgbClr val="008E40"/>
              </a:solidFill>
              <a:latin typeface="HG丸ｺﾞｼｯｸM-PRO" pitchFamily="50" charset="-128"/>
              <a:ea typeface="HG丸ｺﾞｼｯｸM-PRO" pitchFamily="50" charset="-128"/>
            </a:endParaRPr>
          </a:p>
          <a:p>
            <a:pPr>
              <a:spcBef>
                <a:spcPts val="600"/>
              </a:spcBef>
            </a:pPr>
            <a:r>
              <a:rPr lang="en-US" altLang="ja-JP" sz="1000" dirty="0" smtClean="0">
                <a:solidFill>
                  <a:schemeClr val="tx1"/>
                </a:solidFill>
              </a:rPr>
              <a:t>4</a:t>
            </a:r>
            <a:r>
              <a:rPr lang="ja-JP" altLang="en-US" sz="1000" dirty="0" smtClean="0">
                <a:solidFill>
                  <a:schemeClr val="tx1"/>
                </a:solidFill>
              </a:rPr>
              <a:t>大危険因子（高血圧、脂質異常症、喫煙、高血糖）をなくすこと。</a:t>
            </a:r>
            <a:endParaRPr lang="en-US" altLang="ja-JP" sz="1000" dirty="0" smtClean="0">
              <a:solidFill>
                <a:schemeClr val="tx1"/>
              </a:solidFill>
            </a:endParaRPr>
          </a:p>
          <a:p>
            <a:r>
              <a:rPr lang="ja-JP" altLang="en-US" sz="1000" dirty="0" smtClean="0">
                <a:solidFill>
                  <a:schemeClr val="tx1"/>
                </a:solidFill>
              </a:rPr>
              <a:t>血圧と血液中の脂質を正常に保つことが重要。たばこは多くの生活習慣病の危険因子だから健康のためにも周りの人にも悪影響があるからぜひやめたほうがいい。</a:t>
            </a:r>
            <a:endParaRPr lang="en-US" altLang="ja-JP" sz="1000" dirty="0" smtClean="0">
              <a:solidFill>
                <a:schemeClr val="tx1"/>
              </a:solidFill>
            </a:endParaRPr>
          </a:p>
          <a:p>
            <a:r>
              <a:rPr lang="ja-JP" altLang="en-US" sz="1000" dirty="0" smtClean="0">
                <a:solidFill>
                  <a:schemeClr val="tx1"/>
                </a:solidFill>
              </a:rPr>
              <a:t>血糖値が高めの人は</a:t>
            </a:r>
            <a:r>
              <a:rPr lang="en-US" altLang="ja-JP" sz="1000" dirty="0" smtClean="0">
                <a:solidFill>
                  <a:schemeClr val="tx1"/>
                </a:solidFill>
              </a:rPr>
              <a:t>1</a:t>
            </a:r>
            <a:r>
              <a:rPr lang="ja-JP" altLang="en-US" sz="1000" dirty="0" smtClean="0">
                <a:solidFill>
                  <a:schemeClr val="tx1"/>
                </a:solidFill>
              </a:rPr>
              <a:t>日に食べるエネルギー量を制限し体重を標準体重に減らすこと。食事以外ではストレスを減らし運動不足を解消しよう</a:t>
            </a:r>
            <a:endParaRPr lang="en-US" altLang="ja-JP" sz="1000" dirty="0" smtClean="0">
              <a:solidFill>
                <a:schemeClr val="tx1"/>
              </a:solidFill>
            </a:endParaRPr>
          </a:p>
        </p:txBody>
      </p:sp>
      <p:sp>
        <p:nvSpPr>
          <p:cNvPr id="25" name="角丸四角形 24"/>
          <p:cNvSpPr/>
          <p:nvPr/>
        </p:nvSpPr>
        <p:spPr>
          <a:xfrm>
            <a:off x="122158" y="8384862"/>
            <a:ext cx="3304393" cy="1023357"/>
          </a:xfrm>
          <a:prstGeom prst="roundRect">
            <a:avLst>
              <a:gd name="adj" fmla="val 13600"/>
            </a:avLst>
          </a:prstGeom>
          <a:solidFill>
            <a:schemeClr val="bg1"/>
          </a:solidFill>
          <a:ln>
            <a:solidFill>
              <a:srgbClr val="008E4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spAutoFit/>
          </a:bodyPr>
          <a:lstStyle/>
          <a:p>
            <a:pPr algn="ctr"/>
            <a:r>
              <a:rPr kumimoji="1" lang="ja-JP" altLang="en-US" sz="1200" b="1" dirty="0" smtClean="0">
                <a:solidFill>
                  <a:srgbClr val="008E40"/>
                </a:solidFill>
                <a:latin typeface="HG丸ｺﾞｼｯｸM-PRO" pitchFamily="50" charset="-128"/>
                <a:ea typeface="HG丸ｺﾞｼｯｸM-PRO" pitchFamily="50" charset="-128"/>
              </a:rPr>
              <a:t>高血圧</a:t>
            </a:r>
            <a:endParaRPr kumimoji="1" lang="en-US" altLang="ja-JP" sz="1200" b="1" dirty="0" smtClean="0">
              <a:solidFill>
                <a:srgbClr val="008E40"/>
              </a:solidFill>
              <a:latin typeface="HG丸ｺﾞｼｯｸM-PRO" pitchFamily="50" charset="-128"/>
              <a:ea typeface="HG丸ｺﾞｼｯｸM-PRO" pitchFamily="50" charset="-128"/>
            </a:endParaRPr>
          </a:p>
          <a:p>
            <a:pPr>
              <a:spcBef>
                <a:spcPts val="600"/>
              </a:spcBef>
            </a:pPr>
            <a:r>
              <a:rPr lang="ja-JP" altLang="en-US" sz="1000" dirty="0" smtClean="0">
                <a:solidFill>
                  <a:schemeClr val="tx1"/>
                </a:solidFill>
              </a:rPr>
              <a:t>塩分を減らすこと、肥満を解消すること、適度な運動（息が軽くはずむぐらい）を習慣にすること、十分な睡眠をとること、たばこをやめること、便秘解消に努める、コレステロールの多い食事は控えること</a:t>
            </a:r>
            <a:endParaRPr lang="en-US" altLang="ja-JP" sz="1000" dirty="0" smtClean="0">
              <a:solidFill>
                <a:schemeClr val="tx1"/>
              </a:solidFill>
            </a:endParaRPr>
          </a:p>
        </p:txBody>
      </p:sp>
      <p:sp>
        <p:nvSpPr>
          <p:cNvPr id="26" name="角丸四角形 25"/>
          <p:cNvSpPr/>
          <p:nvPr/>
        </p:nvSpPr>
        <p:spPr>
          <a:xfrm>
            <a:off x="3499901" y="8080898"/>
            <a:ext cx="3225711" cy="1330620"/>
          </a:xfrm>
          <a:prstGeom prst="roundRect">
            <a:avLst>
              <a:gd name="adj" fmla="val 10064"/>
            </a:avLst>
          </a:prstGeom>
          <a:solidFill>
            <a:schemeClr val="bg1"/>
          </a:solidFill>
          <a:ln>
            <a:solidFill>
              <a:srgbClr val="008E4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spAutoFit/>
          </a:bodyPr>
          <a:lstStyle/>
          <a:p>
            <a:pPr algn="ctr"/>
            <a:r>
              <a:rPr kumimoji="1" lang="ja-JP" altLang="en-US" sz="1200" b="1" dirty="0" smtClean="0">
                <a:solidFill>
                  <a:srgbClr val="008E40"/>
                </a:solidFill>
                <a:latin typeface="HG丸ｺﾞｼｯｸM-PRO" pitchFamily="50" charset="-128"/>
                <a:ea typeface="HG丸ｺﾞｼｯｸM-PRO" pitchFamily="50" charset="-128"/>
              </a:rPr>
              <a:t>脳卒中（脳梗塞、脳出血）</a:t>
            </a:r>
            <a:endParaRPr kumimoji="1" lang="en-US" altLang="ja-JP" sz="1200" b="1" dirty="0" smtClean="0">
              <a:solidFill>
                <a:srgbClr val="008E40"/>
              </a:solidFill>
              <a:latin typeface="HG丸ｺﾞｼｯｸM-PRO" pitchFamily="50" charset="-128"/>
              <a:ea typeface="HG丸ｺﾞｼｯｸM-PRO" pitchFamily="50" charset="-128"/>
            </a:endParaRPr>
          </a:p>
          <a:p>
            <a:pPr>
              <a:spcBef>
                <a:spcPts val="600"/>
              </a:spcBef>
            </a:pPr>
            <a:r>
              <a:rPr lang="ja-JP" altLang="en-US" sz="1000" dirty="0" smtClean="0">
                <a:solidFill>
                  <a:schemeClr val="tx1"/>
                </a:solidFill>
              </a:rPr>
              <a:t>もっとも大切なのは高血圧を防ぐこと。塩分をとりすぎると濃度を下げるため水分が血管内に吸収され、血液の量が増えて血圧が高くなる。野菜やキノコ類、果物に多く含まれるカリウムには塩分を体の外に出す働きがある。</a:t>
            </a:r>
            <a:endParaRPr lang="en-US" altLang="ja-JP" sz="1000" dirty="0" smtClean="0">
              <a:solidFill>
                <a:schemeClr val="tx1"/>
              </a:solidFill>
            </a:endParaRPr>
          </a:p>
          <a:p>
            <a:r>
              <a:rPr lang="ja-JP" altLang="en-US" sz="1000" dirty="0" smtClean="0">
                <a:solidFill>
                  <a:schemeClr val="tx1"/>
                </a:solidFill>
              </a:rPr>
              <a:t>高血圧の原因となる生活習慣（大量飲酒、たばこ、運動不足、肥満）を改める</a:t>
            </a:r>
            <a:endParaRPr lang="en-US" altLang="ja-JP" sz="1000" dirty="0" smtClean="0">
              <a:solidFill>
                <a:schemeClr val="tx1"/>
              </a:solidFill>
            </a:endParaRPr>
          </a:p>
        </p:txBody>
      </p:sp>
      <p:sp>
        <p:nvSpPr>
          <p:cNvPr id="27" name="角丸四角形 26"/>
          <p:cNvSpPr/>
          <p:nvPr/>
        </p:nvSpPr>
        <p:spPr>
          <a:xfrm>
            <a:off x="3516204" y="6678396"/>
            <a:ext cx="3193104" cy="1330620"/>
          </a:xfrm>
          <a:prstGeom prst="roundRect">
            <a:avLst>
              <a:gd name="adj" fmla="val 10170"/>
            </a:avLst>
          </a:prstGeom>
          <a:solidFill>
            <a:schemeClr val="bg1"/>
          </a:solidFill>
          <a:ln>
            <a:solidFill>
              <a:srgbClr val="008E4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spAutoFit/>
          </a:bodyPr>
          <a:lstStyle/>
          <a:p>
            <a:pPr algn="ctr"/>
            <a:r>
              <a:rPr kumimoji="1" lang="ja-JP" altLang="en-US" sz="1200" b="1" dirty="0" smtClean="0">
                <a:solidFill>
                  <a:srgbClr val="008E40"/>
                </a:solidFill>
                <a:latin typeface="HG丸ｺﾞｼｯｸM-PRO" pitchFamily="50" charset="-128"/>
                <a:ea typeface="HG丸ｺﾞｼｯｸM-PRO" pitchFamily="50" charset="-128"/>
              </a:rPr>
              <a:t>脂質異常症</a:t>
            </a:r>
            <a:endParaRPr kumimoji="1" lang="en-US" altLang="ja-JP" sz="1200" b="1" dirty="0" smtClean="0">
              <a:solidFill>
                <a:srgbClr val="008E40"/>
              </a:solidFill>
              <a:latin typeface="HG丸ｺﾞｼｯｸM-PRO" pitchFamily="50" charset="-128"/>
              <a:ea typeface="HG丸ｺﾞｼｯｸM-PRO" pitchFamily="50" charset="-128"/>
            </a:endParaRPr>
          </a:p>
          <a:p>
            <a:pPr>
              <a:spcBef>
                <a:spcPts val="600"/>
              </a:spcBef>
            </a:pPr>
            <a:r>
              <a:rPr lang="ja-JP" altLang="en-US" sz="1000" dirty="0" smtClean="0">
                <a:solidFill>
                  <a:schemeClr val="tx1"/>
                </a:solidFill>
              </a:rPr>
              <a:t>健康診断で一番多く、血液中の脂質（コレステロールや中性脂肪）が多すぎる病気のこと。</a:t>
            </a:r>
            <a:endParaRPr lang="en-US" altLang="ja-JP" sz="1000" dirty="0" smtClean="0">
              <a:solidFill>
                <a:schemeClr val="tx1"/>
              </a:solidFill>
            </a:endParaRPr>
          </a:p>
          <a:p>
            <a:r>
              <a:rPr lang="ja-JP" altLang="en-US" sz="1000" dirty="0" smtClean="0">
                <a:solidFill>
                  <a:schemeClr val="tx1"/>
                </a:solidFill>
              </a:rPr>
              <a:t>肥満（内臓脂肪型）、高血圧、脂質異常症、糖尿病の危険因子が重なるほど危険が高くなるのは当然で、</a:t>
            </a:r>
            <a:r>
              <a:rPr lang="en-US" altLang="ja-JP" sz="1000" dirty="0" smtClean="0">
                <a:solidFill>
                  <a:schemeClr val="tx1"/>
                </a:solidFill>
              </a:rPr>
              <a:t>3</a:t>
            </a:r>
            <a:r>
              <a:rPr lang="ja-JP" altLang="en-US" sz="1000" dirty="0" smtClean="0">
                <a:solidFill>
                  <a:schemeClr val="tx1"/>
                </a:solidFill>
              </a:rPr>
              <a:t>つ以上を異常と診断された状態をメタボリックシンドロームと呼んでいる。原因の</a:t>
            </a:r>
            <a:r>
              <a:rPr lang="en-US" altLang="ja-JP" sz="1000" dirty="0" smtClean="0">
                <a:solidFill>
                  <a:schemeClr val="tx1"/>
                </a:solidFill>
              </a:rPr>
              <a:t>8</a:t>
            </a:r>
            <a:r>
              <a:rPr lang="ja-JP" altLang="en-US" sz="1000" dirty="0" smtClean="0">
                <a:solidFill>
                  <a:schemeClr val="tx1"/>
                </a:solidFill>
              </a:rPr>
              <a:t>割が生活習慣なので食生活が重要</a:t>
            </a:r>
            <a:endParaRPr lang="en-US" altLang="ja-JP" sz="1000" dirty="0" smtClean="0">
              <a:solidFill>
                <a:schemeClr val="tx1"/>
              </a:solidFill>
            </a:endParaRPr>
          </a:p>
        </p:txBody>
      </p:sp>
      <p:sp>
        <p:nvSpPr>
          <p:cNvPr id="28" name="角丸四角形 27"/>
          <p:cNvSpPr/>
          <p:nvPr/>
        </p:nvSpPr>
        <p:spPr>
          <a:xfrm>
            <a:off x="3516204" y="4367983"/>
            <a:ext cx="3193104" cy="2244250"/>
          </a:xfrm>
          <a:prstGeom prst="roundRect">
            <a:avLst>
              <a:gd name="adj" fmla="val 5650"/>
            </a:avLst>
          </a:prstGeom>
          <a:solidFill>
            <a:schemeClr val="bg1"/>
          </a:solidFill>
          <a:ln>
            <a:solidFill>
              <a:srgbClr val="008E4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spAutoFit/>
          </a:bodyPr>
          <a:lstStyle/>
          <a:p>
            <a:pPr algn="ctr"/>
            <a:r>
              <a:rPr kumimoji="1" lang="ja-JP" altLang="en-US" sz="1200" b="1" dirty="0" smtClean="0">
                <a:solidFill>
                  <a:srgbClr val="008E40"/>
                </a:solidFill>
                <a:latin typeface="HG丸ｺﾞｼｯｸM-PRO" pitchFamily="50" charset="-128"/>
                <a:ea typeface="HG丸ｺﾞｼｯｸM-PRO" pitchFamily="50" charset="-128"/>
              </a:rPr>
              <a:t>肥満</a:t>
            </a:r>
            <a:endParaRPr kumimoji="1" lang="en-US" altLang="ja-JP" sz="1200" b="1" dirty="0" smtClean="0">
              <a:solidFill>
                <a:srgbClr val="008E40"/>
              </a:solidFill>
              <a:latin typeface="HG丸ｺﾞｼｯｸM-PRO" pitchFamily="50" charset="-128"/>
              <a:ea typeface="HG丸ｺﾞｼｯｸM-PRO" pitchFamily="50" charset="-128"/>
            </a:endParaRPr>
          </a:p>
          <a:p>
            <a:pPr>
              <a:spcBef>
                <a:spcPts val="600"/>
              </a:spcBef>
            </a:pPr>
            <a:r>
              <a:rPr lang="ja-JP" altLang="en-US" sz="1000" dirty="0" smtClean="0">
                <a:solidFill>
                  <a:schemeClr val="tx1"/>
                </a:solidFill>
              </a:rPr>
              <a:t>肥満の判定は身長と体重から計算する</a:t>
            </a:r>
            <a:r>
              <a:rPr lang="en-US" altLang="ja-JP" sz="1000" dirty="0" smtClean="0">
                <a:solidFill>
                  <a:schemeClr val="tx1"/>
                </a:solidFill>
              </a:rPr>
              <a:t>BMI</a:t>
            </a:r>
            <a:r>
              <a:rPr lang="ja-JP" altLang="en-US" sz="1000" dirty="0" smtClean="0">
                <a:solidFill>
                  <a:schemeClr val="tx1"/>
                </a:solidFill>
              </a:rPr>
              <a:t>の数値で行われています。計算式は</a:t>
            </a:r>
            <a:r>
              <a:rPr lang="en-US" altLang="ja-JP" sz="1000" dirty="0" smtClean="0">
                <a:solidFill>
                  <a:schemeClr val="tx1"/>
                </a:solidFill>
              </a:rPr>
              <a:t>BMI=</a:t>
            </a:r>
            <a:r>
              <a:rPr lang="ja-JP" altLang="en-US" sz="1000" dirty="0" smtClean="0">
                <a:solidFill>
                  <a:schemeClr val="tx1"/>
                </a:solidFill>
              </a:rPr>
              <a:t>身長（</a:t>
            </a:r>
            <a:r>
              <a:rPr lang="en-US" altLang="ja-JP" sz="1000" dirty="0" smtClean="0">
                <a:solidFill>
                  <a:schemeClr val="tx1"/>
                </a:solidFill>
              </a:rPr>
              <a:t>m</a:t>
            </a:r>
            <a:r>
              <a:rPr lang="ja-JP" altLang="en-US" sz="1000" dirty="0" smtClean="0">
                <a:solidFill>
                  <a:schemeClr val="tx1"/>
                </a:solidFill>
              </a:rPr>
              <a:t>）</a:t>
            </a:r>
            <a:r>
              <a:rPr lang="en-US" altLang="ja-JP" sz="1000" dirty="0" smtClean="0">
                <a:solidFill>
                  <a:schemeClr val="tx1"/>
                </a:solidFill>
              </a:rPr>
              <a:t>×</a:t>
            </a:r>
            <a:r>
              <a:rPr lang="ja-JP" altLang="en-US" sz="1000" dirty="0" smtClean="0">
                <a:solidFill>
                  <a:schemeClr val="tx1"/>
                </a:solidFill>
              </a:rPr>
              <a:t>身長（</a:t>
            </a:r>
            <a:r>
              <a:rPr lang="en-US" altLang="ja-JP" sz="1000" dirty="0" smtClean="0">
                <a:solidFill>
                  <a:schemeClr val="tx1"/>
                </a:solidFill>
              </a:rPr>
              <a:t>m</a:t>
            </a:r>
            <a:r>
              <a:rPr lang="ja-JP" altLang="en-US" sz="1000" dirty="0" smtClean="0">
                <a:solidFill>
                  <a:schemeClr val="tx1"/>
                </a:solidFill>
              </a:rPr>
              <a:t>）</a:t>
            </a:r>
            <a:r>
              <a:rPr lang="en-US" altLang="ja-JP" sz="1000" dirty="0" smtClean="0">
                <a:solidFill>
                  <a:schemeClr val="tx1"/>
                </a:solidFill>
              </a:rPr>
              <a:t>/</a:t>
            </a:r>
            <a:r>
              <a:rPr lang="ja-JP" altLang="en-US" sz="1000" dirty="0" smtClean="0">
                <a:solidFill>
                  <a:schemeClr val="tx1"/>
                </a:solidFill>
              </a:rPr>
              <a:t>体重（</a:t>
            </a:r>
            <a:r>
              <a:rPr lang="en-US" altLang="ja-JP" sz="1000" dirty="0" smtClean="0">
                <a:solidFill>
                  <a:schemeClr val="tx1"/>
                </a:solidFill>
              </a:rPr>
              <a:t>kg</a:t>
            </a:r>
            <a:r>
              <a:rPr lang="ja-JP" altLang="en-US" sz="1000" dirty="0" smtClean="0">
                <a:solidFill>
                  <a:schemeClr val="tx1"/>
                </a:solidFill>
              </a:rPr>
              <a:t>）で、</a:t>
            </a:r>
            <a:r>
              <a:rPr lang="en-US" altLang="ja-JP" sz="1000" dirty="0" smtClean="0">
                <a:solidFill>
                  <a:schemeClr val="tx1"/>
                </a:solidFill>
              </a:rPr>
              <a:t>BMI</a:t>
            </a:r>
            <a:r>
              <a:rPr lang="ja-JP" altLang="en-US" sz="1000" dirty="0" smtClean="0">
                <a:solidFill>
                  <a:schemeClr val="tx1"/>
                </a:solidFill>
              </a:rPr>
              <a:t>の数値が</a:t>
            </a:r>
            <a:r>
              <a:rPr lang="en-US" altLang="ja-JP" sz="1000" dirty="0" smtClean="0">
                <a:solidFill>
                  <a:schemeClr val="tx1"/>
                </a:solidFill>
              </a:rPr>
              <a:t>22</a:t>
            </a:r>
            <a:r>
              <a:rPr lang="ja-JP" altLang="en-US" sz="1000" dirty="0" smtClean="0">
                <a:solidFill>
                  <a:schemeClr val="tx1"/>
                </a:solidFill>
              </a:rPr>
              <a:t>が標準。（ちなみに身長からみた標準体重は、身長（</a:t>
            </a:r>
            <a:r>
              <a:rPr lang="en-US" altLang="ja-JP" sz="1000" dirty="0" smtClean="0">
                <a:solidFill>
                  <a:schemeClr val="tx1"/>
                </a:solidFill>
              </a:rPr>
              <a:t>m</a:t>
            </a:r>
            <a:r>
              <a:rPr lang="ja-JP" altLang="en-US" sz="1000" dirty="0" smtClean="0">
                <a:solidFill>
                  <a:schemeClr val="tx1"/>
                </a:solidFill>
              </a:rPr>
              <a:t>）</a:t>
            </a:r>
            <a:r>
              <a:rPr lang="en-US" altLang="ja-JP" sz="1000" dirty="0" smtClean="0">
                <a:solidFill>
                  <a:schemeClr val="tx1"/>
                </a:solidFill>
              </a:rPr>
              <a:t>×</a:t>
            </a:r>
            <a:r>
              <a:rPr lang="ja-JP" altLang="en-US" sz="1000" dirty="0" smtClean="0">
                <a:solidFill>
                  <a:schemeClr val="tx1"/>
                </a:solidFill>
              </a:rPr>
              <a:t>（</a:t>
            </a:r>
            <a:r>
              <a:rPr lang="en-US" altLang="ja-JP" sz="1000" dirty="0" smtClean="0">
                <a:solidFill>
                  <a:schemeClr val="tx1"/>
                </a:solidFill>
              </a:rPr>
              <a:t>m</a:t>
            </a:r>
            <a:r>
              <a:rPr lang="ja-JP" altLang="en-US" sz="1000" dirty="0" smtClean="0">
                <a:solidFill>
                  <a:schemeClr val="tx1"/>
                </a:solidFill>
              </a:rPr>
              <a:t>）</a:t>
            </a:r>
            <a:r>
              <a:rPr lang="en-US" altLang="ja-JP" sz="1000" dirty="0" smtClean="0">
                <a:solidFill>
                  <a:schemeClr val="tx1"/>
                </a:solidFill>
              </a:rPr>
              <a:t>×22</a:t>
            </a:r>
            <a:r>
              <a:rPr lang="ja-JP" altLang="en-US" sz="1000" dirty="0" smtClean="0">
                <a:solidFill>
                  <a:schemeClr val="tx1"/>
                </a:solidFill>
              </a:rPr>
              <a:t>で計算できる）</a:t>
            </a:r>
            <a:endParaRPr lang="en-US" altLang="ja-JP" sz="1000" dirty="0" smtClean="0">
              <a:solidFill>
                <a:schemeClr val="tx1"/>
              </a:solidFill>
            </a:endParaRPr>
          </a:p>
          <a:p>
            <a:r>
              <a:rPr lang="en-US" altLang="ja-JP" sz="1000" dirty="0" smtClean="0">
                <a:solidFill>
                  <a:schemeClr val="tx1"/>
                </a:solidFill>
              </a:rPr>
              <a:t>BMI</a:t>
            </a:r>
            <a:r>
              <a:rPr lang="ja-JP" altLang="en-US" sz="1000" dirty="0" smtClean="0">
                <a:solidFill>
                  <a:schemeClr val="tx1"/>
                </a:solidFill>
              </a:rPr>
              <a:t>の数値が</a:t>
            </a:r>
            <a:r>
              <a:rPr lang="en-US" altLang="ja-JP" sz="1000" dirty="0" smtClean="0">
                <a:solidFill>
                  <a:schemeClr val="tx1"/>
                </a:solidFill>
              </a:rPr>
              <a:t>18.5</a:t>
            </a:r>
            <a:r>
              <a:rPr lang="ja-JP" altLang="en-US" sz="1000" dirty="0" smtClean="0">
                <a:solidFill>
                  <a:schemeClr val="tx1"/>
                </a:solidFill>
              </a:rPr>
              <a:t>～</a:t>
            </a:r>
            <a:r>
              <a:rPr lang="en-US" altLang="ja-JP" sz="1000" dirty="0" smtClean="0">
                <a:solidFill>
                  <a:schemeClr val="tx1"/>
                </a:solidFill>
              </a:rPr>
              <a:t>25</a:t>
            </a:r>
            <a:r>
              <a:rPr lang="ja-JP" altLang="en-US" sz="1000" dirty="0" smtClean="0">
                <a:solidFill>
                  <a:schemeClr val="tx1"/>
                </a:solidFill>
              </a:rPr>
              <a:t>未満が普通体重</a:t>
            </a:r>
            <a:r>
              <a:rPr lang="ja-JP" altLang="en-US" sz="1000" dirty="0">
                <a:solidFill>
                  <a:schemeClr val="tx1"/>
                </a:solidFill>
              </a:rPr>
              <a:t>で</a:t>
            </a:r>
            <a:r>
              <a:rPr lang="ja-JP" altLang="en-US" sz="1000" dirty="0" smtClean="0">
                <a:solidFill>
                  <a:schemeClr val="tx1"/>
                </a:solidFill>
              </a:rPr>
              <a:t>、</a:t>
            </a:r>
            <a:r>
              <a:rPr lang="en-US" altLang="ja-JP" sz="1000" dirty="0" smtClean="0">
                <a:solidFill>
                  <a:schemeClr val="tx1"/>
                </a:solidFill>
              </a:rPr>
              <a:t>25</a:t>
            </a:r>
            <a:r>
              <a:rPr lang="ja-JP" altLang="en-US" sz="1000" dirty="0" smtClean="0">
                <a:solidFill>
                  <a:schemeClr val="tx1"/>
                </a:solidFill>
              </a:rPr>
              <a:t>以上が肥満と判定される。</a:t>
            </a:r>
            <a:endParaRPr lang="en-US" altLang="ja-JP" sz="1000" dirty="0" smtClean="0">
              <a:solidFill>
                <a:schemeClr val="tx1"/>
              </a:solidFill>
            </a:endParaRPr>
          </a:p>
          <a:p>
            <a:r>
              <a:rPr lang="ja-JP" altLang="en-US" sz="1000" dirty="0">
                <a:solidFill>
                  <a:schemeClr val="tx1"/>
                </a:solidFill>
              </a:rPr>
              <a:t>からだ</a:t>
            </a:r>
            <a:r>
              <a:rPr lang="ja-JP" altLang="en-US" sz="1000" dirty="0" smtClean="0">
                <a:solidFill>
                  <a:schemeClr val="tx1"/>
                </a:solidFill>
              </a:rPr>
              <a:t>の脂肪の量のうち内臓にたまる脂肪がもっとも問題で、腹囲（へその高さで測る）が男性</a:t>
            </a:r>
            <a:r>
              <a:rPr lang="en-US" altLang="ja-JP" sz="1000" dirty="0" smtClean="0">
                <a:solidFill>
                  <a:schemeClr val="tx1"/>
                </a:solidFill>
              </a:rPr>
              <a:t>85cm</a:t>
            </a:r>
            <a:r>
              <a:rPr lang="ja-JP" altLang="en-US" sz="1000" dirty="0" smtClean="0">
                <a:solidFill>
                  <a:schemeClr val="tx1"/>
                </a:solidFill>
              </a:rPr>
              <a:t>以上、女性</a:t>
            </a:r>
            <a:r>
              <a:rPr lang="en-US" altLang="ja-JP" sz="1000" dirty="0" smtClean="0">
                <a:solidFill>
                  <a:schemeClr val="tx1"/>
                </a:solidFill>
              </a:rPr>
              <a:t>90cm</a:t>
            </a:r>
            <a:r>
              <a:rPr lang="ja-JP" altLang="en-US" sz="1000" dirty="0" smtClean="0">
                <a:solidFill>
                  <a:schemeClr val="tx1"/>
                </a:solidFill>
              </a:rPr>
              <a:t>以上が内臓脂肪型肥満と判定される。</a:t>
            </a:r>
            <a:endParaRPr lang="en-US" altLang="ja-JP" sz="1000" dirty="0" smtClean="0">
              <a:solidFill>
                <a:schemeClr val="tx1"/>
              </a:solidFill>
            </a:endParaRPr>
          </a:p>
          <a:p>
            <a:r>
              <a:rPr lang="ja-JP" altLang="en-US" sz="1000" dirty="0" smtClean="0">
                <a:solidFill>
                  <a:schemeClr val="tx1"/>
                </a:solidFill>
              </a:rPr>
              <a:t>肥満</a:t>
            </a:r>
            <a:r>
              <a:rPr lang="ja-JP" altLang="en-US" sz="1000" dirty="0">
                <a:solidFill>
                  <a:schemeClr val="tx1"/>
                </a:solidFill>
              </a:rPr>
              <a:t>だけで</a:t>
            </a:r>
            <a:r>
              <a:rPr lang="ja-JP" altLang="en-US" sz="1000" dirty="0" smtClean="0">
                <a:solidFill>
                  <a:schemeClr val="tx1"/>
                </a:solidFill>
              </a:rPr>
              <a:t>は病気じゃないけど、いろいろな病気の原因になりやすい。主に高血圧や脂質異常症、糖尿病などであるが、</a:t>
            </a:r>
            <a:r>
              <a:rPr lang="en-US" altLang="ja-JP" sz="1000" dirty="0" smtClean="0">
                <a:solidFill>
                  <a:schemeClr val="tx1"/>
                </a:solidFill>
              </a:rPr>
              <a:t>BMI</a:t>
            </a:r>
            <a:r>
              <a:rPr lang="ja-JP" altLang="en-US" sz="1000" dirty="0" smtClean="0">
                <a:solidFill>
                  <a:schemeClr val="tx1"/>
                </a:solidFill>
              </a:rPr>
              <a:t>が</a:t>
            </a:r>
            <a:r>
              <a:rPr lang="en-US" altLang="ja-JP" sz="1000" dirty="0" smtClean="0">
                <a:solidFill>
                  <a:schemeClr val="tx1"/>
                </a:solidFill>
              </a:rPr>
              <a:t>22</a:t>
            </a:r>
            <a:r>
              <a:rPr lang="ja-JP" altLang="en-US" sz="1000" dirty="0" smtClean="0">
                <a:solidFill>
                  <a:schemeClr val="tx1"/>
                </a:solidFill>
              </a:rPr>
              <a:t>だとそうした病気にかかりにくい</a:t>
            </a:r>
            <a:endParaRPr lang="en-US" altLang="ja-JP" sz="1000" dirty="0" smtClean="0">
              <a:solidFill>
                <a:schemeClr val="tx1"/>
              </a:solidFill>
            </a:endParaRPr>
          </a:p>
        </p:txBody>
      </p:sp>
    </p:spTree>
    <p:extLst>
      <p:ext uri="{BB962C8B-B14F-4D97-AF65-F5344CB8AC3E}">
        <p14:creationId xmlns:p14="http://schemas.microsoft.com/office/powerpoint/2010/main" val="30176392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1989</TotalTime>
  <Words>1061</Words>
  <Application>Microsoft Office PowerPoint</Application>
  <PresentationFormat>A4 210 x 297 mm</PresentationFormat>
  <Paragraphs>142</Paragraphs>
  <Slides>4</Slides>
  <Notes>0</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PowerPoint プレゼンテーション</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夏井　智毅</dc:creator>
  <cp:lastModifiedBy>小林　弦太</cp:lastModifiedBy>
  <cp:revision>162</cp:revision>
  <cp:lastPrinted>2015-03-09T05:04:30Z</cp:lastPrinted>
  <dcterms:created xsi:type="dcterms:W3CDTF">2013-06-06T01:53:11Z</dcterms:created>
  <dcterms:modified xsi:type="dcterms:W3CDTF">2015-03-09T05:04:47Z</dcterms:modified>
</cp:coreProperties>
</file>