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7200900" cy="10009188"/>
  <p:notesSz cx="6807200" cy="9939338"/>
  <p:defaultTextStyle>
    <a:defPPr>
      <a:defRPr lang="ja-JP"/>
    </a:defPPr>
    <a:lvl1pPr marL="0" algn="l" defTabSz="93872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69362" algn="l" defTabSz="93872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38723" algn="l" defTabSz="93872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08085" algn="l" defTabSz="93872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77446" algn="l" defTabSz="93872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46808" algn="l" defTabSz="93872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16169" algn="l" defTabSz="93872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85531" algn="l" defTabSz="93872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754892" algn="l" defTabSz="938723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" userDrawn="1">
          <p15:clr>
            <a:srgbClr val="A4A3A4"/>
          </p15:clr>
        </p15:guide>
        <p15:guide id="2" pos="136" userDrawn="1">
          <p15:clr>
            <a:srgbClr val="A4A3A4"/>
          </p15:clr>
        </p15:guide>
        <p15:guide id="3" pos="4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050"/>
    <a:srgbClr val="191DB3"/>
    <a:srgbClr val="1B1FC7"/>
    <a:srgbClr val="99CCFF"/>
    <a:srgbClr val="0124D1"/>
    <a:srgbClr val="6699FF"/>
    <a:srgbClr val="131687"/>
    <a:srgbClr val="00259A"/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5" autoAdjust="0"/>
    <p:restoredTop sz="99424" autoAdjust="0"/>
  </p:normalViewPr>
  <p:slideViewPr>
    <p:cSldViewPr>
      <p:cViewPr varScale="1">
        <p:scale>
          <a:sx n="72" d="100"/>
          <a:sy n="72" d="100"/>
        </p:scale>
        <p:origin x="2304" y="84"/>
      </p:cViewPr>
      <p:guideLst>
        <p:guide orient="horz" pos="113"/>
        <p:guide pos="136"/>
        <p:guide pos="4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317B87-45BF-4FB3-8271-F82CC234FB42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6125"/>
            <a:ext cx="2679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AE6D4-4AC8-40FA-8A3F-29321B2807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04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87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69362" algn="l" defTabSz="9387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38723" algn="l" defTabSz="9387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408085" algn="l" defTabSz="9387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77446" algn="l" defTabSz="9387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346808" algn="l" defTabSz="9387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816169" algn="l" defTabSz="9387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85531" algn="l" defTabSz="9387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754892" algn="l" defTabSz="93872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1AE6D4-4AC8-40FA-8A3F-29321B2807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93872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9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109338"/>
            <a:ext cx="6120765" cy="21454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671874"/>
            <a:ext cx="5040630" cy="255790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9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8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8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6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5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4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78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57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35215"/>
            <a:ext cx="1215152" cy="1138545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4" y="535215"/>
            <a:ext cx="3525441" cy="1138545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38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16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431830"/>
            <a:ext cx="6120765" cy="1987936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242323"/>
            <a:ext cx="6120765" cy="2189508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693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387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80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74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6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61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55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48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8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5" y="3113971"/>
            <a:ext cx="2370296" cy="880669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7" y="3113971"/>
            <a:ext cx="2370296" cy="880669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45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00831"/>
            <a:ext cx="6480810" cy="166819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240483"/>
            <a:ext cx="318164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362" indent="0">
              <a:buNone/>
              <a:defRPr sz="2100" b="1"/>
            </a:lvl2pPr>
            <a:lvl3pPr marL="938723" indent="0">
              <a:buNone/>
              <a:defRPr sz="1800" b="1"/>
            </a:lvl3pPr>
            <a:lvl4pPr marL="1408085" indent="0">
              <a:buNone/>
              <a:defRPr sz="1600" b="1"/>
            </a:lvl4pPr>
            <a:lvl5pPr marL="1877446" indent="0">
              <a:buNone/>
              <a:defRPr sz="1600" b="1"/>
            </a:lvl5pPr>
            <a:lvl6pPr marL="2346808" indent="0">
              <a:buNone/>
              <a:defRPr sz="1600" b="1"/>
            </a:lvl6pPr>
            <a:lvl7pPr marL="2816169" indent="0">
              <a:buNone/>
              <a:defRPr sz="1600" b="1"/>
            </a:lvl7pPr>
            <a:lvl8pPr marL="3285531" indent="0">
              <a:buNone/>
              <a:defRPr sz="1600" b="1"/>
            </a:lvl8pPr>
            <a:lvl9pPr marL="375489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174210"/>
            <a:ext cx="318164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240483"/>
            <a:ext cx="3182898" cy="93372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9362" indent="0">
              <a:buNone/>
              <a:defRPr sz="2100" b="1"/>
            </a:lvl2pPr>
            <a:lvl3pPr marL="938723" indent="0">
              <a:buNone/>
              <a:defRPr sz="1800" b="1"/>
            </a:lvl3pPr>
            <a:lvl4pPr marL="1408085" indent="0">
              <a:buNone/>
              <a:defRPr sz="1600" b="1"/>
            </a:lvl4pPr>
            <a:lvl5pPr marL="1877446" indent="0">
              <a:buNone/>
              <a:defRPr sz="1600" b="1"/>
            </a:lvl5pPr>
            <a:lvl6pPr marL="2346808" indent="0">
              <a:buNone/>
              <a:defRPr sz="1600" b="1"/>
            </a:lvl6pPr>
            <a:lvl7pPr marL="2816169" indent="0">
              <a:buNone/>
              <a:defRPr sz="1600" b="1"/>
            </a:lvl7pPr>
            <a:lvl8pPr marL="3285531" indent="0">
              <a:buNone/>
              <a:defRPr sz="1600" b="1"/>
            </a:lvl8pPr>
            <a:lvl9pPr marL="375489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174210"/>
            <a:ext cx="3182898" cy="5766869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984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788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78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6" y="398515"/>
            <a:ext cx="2369047" cy="169600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398515"/>
            <a:ext cx="4025504" cy="8542565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6" y="2094516"/>
            <a:ext cx="2369047" cy="6846563"/>
          </a:xfrm>
        </p:spPr>
        <p:txBody>
          <a:bodyPr/>
          <a:lstStyle>
            <a:lvl1pPr marL="0" indent="0">
              <a:buNone/>
              <a:defRPr sz="1400"/>
            </a:lvl1pPr>
            <a:lvl2pPr marL="469362" indent="0">
              <a:buNone/>
              <a:defRPr sz="1200"/>
            </a:lvl2pPr>
            <a:lvl3pPr marL="938723" indent="0">
              <a:buNone/>
              <a:defRPr sz="1000"/>
            </a:lvl3pPr>
            <a:lvl4pPr marL="1408085" indent="0">
              <a:buNone/>
              <a:defRPr sz="900"/>
            </a:lvl4pPr>
            <a:lvl5pPr marL="1877446" indent="0">
              <a:buNone/>
              <a:defRPr sz="900"/>
            </a:lvl5pPr>
            <a:lvl6pPr marL="2346808" indent="0">
              <a:buNone/>
              <a:defRPr sz="900"/>
            </a:lvl6pPr>
            <a:lvl7pPr marL="2816169" indent="0">
              <a:buNone/>
              <a:defRPr sz="900"/>
            </a:lvl7pPr>
            <a:lvl8pPr marL="3285531" indent="0">
              <a:buNone/>
              <a:defRPr sz="900"/>
            </a:lvl8pPr>
            <a:lvl9pPr marL="3754892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98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006433"/>
            <a:ext cx="4320540" cy="82714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894339"/>
            <a:ext cx="4320540" cy="6005513"/>
          </a:xfrm>
        </p:spPr>
        <p:txBody>
          <a:bodyPr/>
          <a:lstStyle>
            <a:lvl1pPr marL="0" indent="0">
              <a:buNone/>
              <a:defRPr sz="3300"/>
            </a:lvl1pPr>
            <a:lvl2pPr marL="469362" indent="0">
              <a:buNone/>
              <a:defRPr sz="2900"/>
            </a:lvl2pPr>
            <a:lvl3pPr marL="938723" indent="0">
              <a:buNone/>
              <a:defRPr sz="2500"/>
            </a:lvl3pPr>
            <a:lvl4pPr marL="1408085" indent="0">
              <a:buNone/>
              <a:defRPr sz="2100"/>
            </a:lvl4pPr>
            <a:lvl5pPr marL="1877446" indent="0">
              <a:buNone/>
              <a:defRPr sz="2100"/>
            </a:lvl5pPr>
            <a:lvl6pPr marL="2346808" indent="0">
              <a:buNone/>
              <a:defRPr sz="2100"/>
            </a:lvl6pPr>
            <a:lvl7pPr marL="2816169" indent="0">
              <a:buNone/>
              <a:defRPr sz="2100"/>
            </a:lvl7pPr>
            <a:lvl8pPr marL="3285531" indent="0">
              <a:buNone/>
              <a:defRPr sz="2100"/>
            </a:lvl8pPr>
            <a:lvl9pPr marL="375489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7833582"/>
            <a:ext cx="4320540" cy="1174688"/>
          </a:xfrm>
        </p:spPr>
        <p:txBody>
          <a:bodyPr/>
          <a:lstStyle>
            <a:lvl1pPr marL="0" indent="0">
              <a:buNone/>
              <a:defRPr sz="1400"/>
            </a:lvl1pPr>
            <a:lvl2pPr marL="469362" indent="0">
              <a:buNone/>
              <a:defRPr sz="1200"/>
            </a:lvl2pPr>
            <a:lvl3pPr marL="938723" indent="0">
              <a:buNone/>
              <a:defRPr sz="1000"/>
            </a:lvl3pPr>
            <a:lvl4pPr marL="1408085" indent="0">
              <a:buNone/>
              <a:defRPr sz="900"/>
            </a:lvl4pPr>
            <a:lvl5pPr marL="1877446" indent="0">
              <a:buNone/>
              <a:defRPr sz="900"/>
            </a:lvl5pPr>
            <a:lvl6pPr marL="2346808" indent="0">
              <a:buNone/>
              <a:defRPr sz="900"/>
            </a:lvl6pPr>
            <a:lvl7pPr marL="2816169" indent="0">
              <a:buNone/>
              <a:defRPr sz="900"/>
            </a:lvl7pPr>
            <a:lvl8pPr marL="3285531" indent="0">
              <a:buNone/>
              <a:defRPr sz="900"/>
            </a:lvl8pPr>
            <a:lvl9pPr marL="3754892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27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00831"/>
            <a:ext cx="6480810" cy="1668198"/>
          </a:xfrm>
          <a:prstGeom prst="rect">
            <a:avLst/>
          </a:prstGeom>
        </p:spPr>
        <p:txBody>
          <a:bodyPr vert="horz" lIns="93872" tIns="46936" rIns="93872" bIns="46936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335479"/>
            <a:ext cx="6480810" cy="6605601"/>
          </a:xfrm>
          <a:prstGeom prst="rect">
            <a:avLst/>
          </a:prstGeom>
        </p:spPr>
        <p:txBody>
          <a:bodyPr vert="horz" lIns="93872" tIns="46936" rIns="93872" bIns="46936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277036"/>
            <a:ext cx="1680210" cy="532896"/>
          </a:xfrm>
          <a:prstGeom prst="rect">
            <a:avLst/>
          </a:prstGeom>
        </p:spPr>
        <p:txBody>
          <a:bodyPr vert="horz" lIns="93872" tIns="46936" rIns="93872" bIns="4693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FE3D8-1CEC-452D-98D6-A20170D16CE3}" type="datetimeFigureOut">
              <a:rPr kumimoji="1" lang="ja-JP" altLang="en-US" smtClean="0"/>
              <a:t>2019/11/26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277036"/>
            <a:ext cx="2280285" cy="532896"/>
          </a:xfrm>
          <a:prstGeom prst="rect">
            <a:avLst/>
          </a:prstGeom>
        </p:spPr>
        <p:txBody>
          <a:bodyPr vert="horz" lIns="93872" tIns="46936" rIns="93872" bIns="4693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277036"/>
            <a:ext cx="1680210" cy="532896"/>
          </a:xfrm>
          <a:prstGeom prst="rect">
            <a:avLst/>
          </a:prstGeom>
        </p:spPr>
        <p:txBody>
          <a:bodyPr vert="horz" lIns="93872" tIns="46936" rIns="93872" bIns="4693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CFA33-8654-4AF2-AF54-EF43D5BAAA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672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8723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2021" indent="-352021" algn="l" defTabSz="9387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712" indent="-293351" algn="l" defTabSz="93872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404" indent="-234681" algn="l" defTabSz="9387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2765" indent="-234681" algn="l" defTabSz="93872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127" indent="-234681" algn="l" defTabSz="93872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81488" indent="-234681" algn="l" defTabSz="9387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50850" indent="-234681" algn="l" defTabSz="9387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20211" indent="-234681" algn="l" defTabSz="9387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989573" indent="-234681" algn="l" defTabSz="93872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387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9362" algn="l" defTabSz="9387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8723" algn="l" defTabSz="9387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08085" algn="l" defTabSz="9387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77446" algn="l" defTabSz="9387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08" algn="l" defTabSz="9387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16169" algn="l" defTabSz="9387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85531" algn="l" defTabSz="9387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54892" algn="l" defTabSz="9387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 flipV="1">
            <a:off x="201212" y="2640116"/>
            <a:ext cx="468000" cy="82800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0" name="角丸四角形 19"/>
          <p:cNvSpPr/>
          <p:nvPr/>
        </p:nvSpPr>
        <p:spPr>
          <a:xfrm flipV="1">
            <a:off x="4669177" y="2374206"/>
            <a:ext cx="2160000" cy="82800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19" name="角丸四角形 18"/>
          <p:cNvSpPr/>
          <p:nvPr/>
        </p:nvSpPr>
        <p:spPr>
          <a:xfrm flipV="1">
            <a:off x="3384426" y="2640116"/>
            <a:ext cx="2052000" cy="82800"/>
          </a:xfrm>
          <a:prstGeom prst="roundRect">
            <a:avLst>
              <a:gd name="adj" fmla="val 0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53" name="タイトル 1"/>
          <p:cNvSpPr txBox="1">
            <a:spLocks/>
          </p:cNvSpPr>
          <p:nvPr/>
        </p:nvSpPr>
        <p:spPr>
          <a:xfrm>
            <a:off x="-1" y="281210"/>
            <a:ext cx="7200900" cy="978968"/>
          </a:xfrm>
          <a:prstGeom prst="rect">
            <a:avLst/>
          </a:prstGeom>
          <a:solidFill>
            <a:srgbClr val="1B1FC7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36000" tIns="0" rIns="3600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ts val="3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労働基準監督署への報告書類</a:t>
            </a: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（安全衛生関係）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ts val="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インターネット上で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作成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できるようになりました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44064" y="1428577"/>
            <a:ext cx="6912769" cy="1623400"/>
          </a:xfrm>
          <a:prstGeom prst="rect">
            <a:avLst/>
          </a:prstGeom>
        </p:spPr>
        <p:txBody>
          <a:bodyPr wrap="square" lIns="93861" tIns="46930" rIns="93861" bIns="46930">
            <a:spAutoFit/>
          </a:bodyPr>
          <a:lstStyle/>
          <a:p>
            <a:pPr marL="0" marR="0" lvl="0" indent="0" algn="l" defTabSz="938723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17663" algn="l"/>
              </a:tabLst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厚生労働省は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労働安全衛生法関係の届出・申請等帳票印刷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に係る</a:t>
            </a:r>
            <a:endParaRPr kumimoji="1" lang="en-US" altLang="ja-JP" sz="1400" b="1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38723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617663" algn="l"/>
              </a:tabLst>
              <a:defRPr/>
            </a:pPr>
            <a:r>
              <a:rPr kumimoji="1" lang="ja-JP" altLang="en-US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入力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支援サービス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を開始しました。</a:t>
            </a:r>
          </a:p>
          <a:p>
            <a:pPr marL="0" marR="0" lvl="0" indent="0" algn="l" defTabSz="938723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このサービスでは、以下４つの「労働安全衛生関係の届出・申請等」について、労働基準監督署へ提出する書面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１）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を作成する際に、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誤入力・書類の添付忘れを防ぎ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、過去の保存データ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２）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を用いて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共通部分の入力を簡素化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します。事前申請や登録は不要ですので、ぜひご利用ください。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0" y="-42568"/>
            <a:ext cx="5781656" cy="351257"/>
          </a:xfrm>
          <a:prstGeom prst="rect">
            <a:avLst/>
          </a:prstGeom>
        </p:spPr>
        <p:txBody>
          <a:bodyPr wrap="square" lIns="93861" tIns="46930" rIns="93861" bIns="46930">
            <a:spAutoFit/>
          </a:bodyPr>
          <a:lstStyle/>
          <a:p>
            <a:pPr marL="0" marR="0" lvl="0" indent="0" algn="l" defTabSz="938723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事業主の皆さまへ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355836" y="9655511"/>
            <a:ext cx="2510672" cy="343859"/>
            <a:chOff x="2165351" y="9740644"/>
            <a:chExt cx="2510672" cy="343859"/>
          </a:xfrm>
        </p:grpSpPr>
        <p:sp>
          <p:nvSpPr>
            <p:cNvPr id="60" name="Rectangle 10"/>
            <p:cNvSpPr>
              <a:spLocks noChangeArrowheads="1"/>
            </p:cNvSpPr>
            <p:nvPr/>
          </p:nvSpPr>
          <p:spPr bwMode="auto">
            <a:xfrm>
              <a:off x="2493136" y="9797824"/>
              <a:ext cx="2182887" cy="286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0545" tIns="35273" rIns="70545" bIns="35273" anchor="ctr">
              <a:spAutoFit/>
            </a:bodyPr>
            <a:lstStyle/>
            <a:p>
              <a:pPr marL="0" marR="0" lvl="0" indent="0" algn="l" defTabSz="938723" rtl="0" eaLnBrk="1" fontAlgn="auto" latinLnBrk="0" hangingPunct="1">
                <a:lnSpc>
                  <a:spcPct val="100000"/>
                </a:lnSpc>
                <a:spcBef>
                  <a:spcPct val="3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厚生</a:t>
              </a:r>
              <a:r>
                <a:rPr kumimoji="1" lang="ja-JP" altLang="en-US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労働省労働基準局</a:t>
              </a:r>
              <a:endParaRPr kumimoji="1" lang="ja-JP" altLang="en-US" sz="1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pic>
          <p:nvPicPr>
            <p:cNvPr id="61" name="図 6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65351" y="9740644"/>
              <a:ext cx="305643" cy="3438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正方形/長方形 12"/>
          <p:cNvSpPr/>
          <p:nvPr/>
        </p:nvSpPr>
        <p:spPr>
          <a:xfrm>
            <a:off x="453769" y="9074262"/>
            <a:ext cx="6314806" cy="607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38723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操作に関すること：労働基準局労災保険業務課　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03-3920-3311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（内線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329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38723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帳票の取扱いに関すること：労働基準局安全衛生部  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03-5253-1111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（内線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5482</a:t>
            </a:r>
            <a:r>
              <a:rPr kumimoji="1" lang="ja-JP" altLang="en-US" sz="11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5498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887" y="3156336"/>
            <a:ext cx="2492678" cy="1620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0612" y="3093992"/>
            <a:ext cx="2464278" cy="1682343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335707" y="7964962"/>
            <a:ext cx="5100719" cy="8354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38723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検索窓口から　　　　　　　　　　と入力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38723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 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https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://www.chohyo-shien.mhlw.go.jp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/ 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を直接入力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32036" y="8066872"/>
            <a:ext cx="1569660" cy="29751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pPr marL="0" marR="0" lvl="0" indent="0" algn="ctr" defTabSz="938723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安全衛生　入力支援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344937" y="3272199"/>
            <a:ext cx="1756005" cy="1549021"/>
          </a:xfrm>
          <a:prstGeom prst="rect">
            <a:avLst/>
          </a:prstGeom>
        </p:spPr>
        <p:txBody>
          <a:bodyPr wrap="square" lIns="93861" tIns="46930" rIns="93861" bIns="46930">
            <a:spAutoFit/>
          </a:bodyPr>
          <a:lstStyle/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Web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ブラウザ要件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endParaRPr kumimoji="1" lang="en-US" altLang="ja-JP" sz="11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38723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・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Internet Explorer</a:t>
            </a:r>
          </a:p>
          <a:p>
            <a:pPr marL="0" marR="0" lvl="0" indent="0" algn="l" defTabSz="938723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・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Microsoft Edge</a:t>
            </a:r>
          </a:p>
          <a:p>
            <a:pPr marL="0" marR="0" lvl="0" indent="0" algn="l" defTabSz="938723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・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Google 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Chrome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OS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要件 </a:t>
            </a:r>
            <a:endParaRPr kumimoji="1" lang="en-US" altLang="ja-JP" sz="1100" b="1" i="0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38723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・</a:t>
            </a: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Windows10</a:t>
            </a:r>
          </a:p>
          <a:p>
            <a:pPr marL="0" marR="0" lvl="0" indent="0" algn="l" defTabSz="938723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・</a:t>
            </a:r>
            <a:r>
              <a:rPr kumimoji="1" lang="en-US" altLang="ja-JP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Windows8.1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4" name="図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3374" y="7545065"/>
            <a:ext cx="1472651" cy="1239059"/>
          </a:xfrm>
          <a:prstGeom prst="rect">
            <a:avLst/>
          </a:prstGeom>
        </p:spPr>
      </p:pic>
      <p:sp>
        <p:nvSpPr>
          <p:cNvPr id="25" name="正方形/長方形 24"/>
          <p:cNvSpPr/>
          <p:nvPr/>
        </p:nvSpPr>
        <p:spPr>
          <a:xfrm>
            <a:off x="254148" y="6702080"/>
            <a:ext cx="6154614" cy="966810"/>
          </a:xfrm>
          <a:prstGeom prst="rect">
            <a:avLst/>
          </a:prstGeom>
        </p:spPr>
        <p:txBody>
          <a:bodyPr wrap="square" lIns="93861" tIns="46930" rIns="93861" bIns="46930">
            <a:spAutoFit/>
          </a:bodyPr>
          <a:lstStyle/>
          <a:p>
            <a:pPr marL="363538" marR="0" lvl="0" indent="-363538" algn="l" defTabSz="938723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１：このサービスは、申請や届け出をオンライン化するものではありません。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3538" marR="0" lvl="0" indent="-363538" algn="l" defTabSz="938723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作成した帳票は、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必ず印刷し、所轄の労働基準監督署へのご提出をお願いします。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3538" marR="0" lvl="0" indent="-363538" algn="l" defTabSz="938723" rtl="0" eaLnBrk="1" fontAlgn="auto" latinLnBrk="0" hangingPunct="1">
              <a:lnSpc>
                <a:spcPts val="16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：このサービスで入力された情報は、インターネット上には保存されません。</a:t>
            </a:r>
            <a:endParaRPr kumimoji="1" lang="en-US" altLang="ja-JP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363538" marR="0" lvl="0" indent="-363538" algn="l" defTabSz="938723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次回以降に活用される場合は、ご自身のパソコンに保存ください。</a:t>
            </a: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2473" y="5242440"/>
            <a:ext cx="7178902" cy="1352395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38723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 労働者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死傷病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報告（休業４日以上）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38723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● 定期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健康診断結果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報告書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38723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● 心理的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な負担の程度を把握するための検査結果等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報告書（ストレスチェック）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38723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● 総括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安全衛生管理者・安全管理者・衛生管理者・産業医選任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8950" y="4882440"/>
            <a:ext cx="3179249" cy="360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対応している届け出・申請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56392" y="7732861"/>
            <a:ext cx="47214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□ 入力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支援サービスへの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アクセス方法はこちら □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2473" y="8848074"/>
            <a:ext cx="71884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826342" y="8893691"/>
            <a:ext cx="15696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＜お問い合わせ先＞</a:t>
            </a: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387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6397328" y="9765837"/>
            <a:ext cx="831692" cy="2815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838" tIns="46920" rIns="93838" bIns="46920" rtlCol="0" anchor="ctr"/>
          <a:lstStyle/>
          <a:p>
            <a:pPr marL="0" marR="0" lvl="0" indent="0" algn="r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2019.11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210010" y="8287370"/>
            <a:ext cx="6774816" cy="310220"/>
          </a:xfrm>
          <a:prstGeom prst="rect">
            <a:avLst/>
          </a:prstGeom>
        </p:spPr>
        <p:txBody>
          <a:bodyPr wrap="square" lIns="93861" tIns="46930" rIns="93861" bIns="46930">
            <a:spAutoFit/>
          </a:bodyPr>
          <a:lstStyle/>
          <a:p>
            <a:pPr marL="285750" marR="0" lvl="0" indent="-28575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入力項目の説明を確認しながら入力できます。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8708" y="42413"/>
            <a:ext cx="5976715" cy="402553"/>
          </a:xfrm>
          <a:prstGeom prst="rect">
            <a:avLst/>
          </a:prstGeom>
        </p:spPr>
        <p:txBody>
          <a:bodyPr wrap="square" lIns="93861" tIns="46930" rIns="93861" bIns="46930">
            <a:spAutoFit/>
          </a:bodyPr>
          <a:lstStyle/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帳票の入力画面例</a:t>
            </a: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（定期健康診断結果報告書の場合）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79" name="図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2" y="435785"/>
            <a:ext cx="7079518" cy="4191176"/>
          </a:xfrm>
          <a:prstGeom prst="rect">
            <a:avLst/>
          </a:prstGeom>
          <a:ln w="349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角丸四角形吹き出し 83"/>
          <p:cNvSpPr/>
          <p:nvPr/>
        </p:nvSpPr>
        <p:spPr>
          <a:xfrm>
            <a:off x="855437" y="4146107"/>
            <a:ext cx="1804961" cy="387054"/>
          </a:xfrm>
          <a:prstGeom prst="wedgeRoundRectCallout">
            <a:avLst>
              <a:gd name="adj1" fmla="val -17342"/>
              <a:gd name="adj2" fmla="val -48459"/>
              <a:gd name="adj3" fmla="val 16667"/>
            </a:avLst>
          </a:prstGeom>
          <a:solidFill>
            <a:srgbClr val="99CCFF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帳票イメージ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5823989" y="2242033"/>
            <a:ext cx="909132" cy="297946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6" name="角丸四角形吹き出し 95"/>
          <p:cNvSpPr/>
          <p:nvPr/>
        </p:nvSpPr>
        <p:spPr>
          <a:xfrm>
            <a:off x="2768733" y="2730727"/>
            <a:ext cx="3964388" cy="318139"/>
          </a:xfrm>
          <a:prstGeom prst="wedgeRoundRectCallout">
            <a:avLst>
              <a:gd name="adj1" fmla="val 37432"/>
              <a:gd name="adj2" fmla="val -123818"/>
              <a:gd name="adj3" fmla="val 16667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入力項目の説明を確認しながら入力できます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4012743" y="1551647"/>
            <a:ext cx="3060000" cy="3600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9" name="角丸四角形吹き出し 98"/>
          <p:cNvSpPr/>
          <p:nvPr/>
        </p:nvSpPr>
        <p:spPr>
          <a:xfrm>
            <a:off x="3456434" y="934046"/>
            <a:ext cx="3619492" cy="570719"/>
          </a:xfrm>
          <a:prstGeom prst="wedgeRoundRectCallout">
            <a:avLst>
              <a:gd name="adj1" fmla="val -7703"/>
              <a:gd name="adj2" fmla="val 81096"/>
              <a:gd name="adj3" fmla="val 16667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過去に作成・保存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</a:t>
            </a:r>
            <a:r>
              <a:rPr kumimoji="1" lang="en-US" altLang="ja-JP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３）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した帳票を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読み込んで共通事項の入力を省略できます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5" name="角丸四角形吹き出し 94"/>
          <p:cNvSpPr/>
          <p:nvPr/>
        </p:nvSpPr>
        <p:spPr>
          <a:xfrm>
            <a:off x="4238227" y="4252421"/>
            <a:ext cx="1402115" cy="353899"/>
          </a:xfrm>
          <a:prstGeom prst="wedgeRoundRectCallout">
            <a:avLst>
              <a:gd name="adj1" fmla="val -17342"/>
              <a:gd name="adj2" fmla="val -48459"/>
              <a:gd name="adj3" fmla="val 16667"/>
            </a:avLst>
          </a:prstGeom>
          <a:solidFill>
            <a:srgbClr val="99CCFF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入力エリア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217939" y="9091749"/>
            <a:ext cx="6515182" cy="694941"/>
          </a:xfrm>
          <a:prstGeom prst="rect">
            <a:avLst/>
          </a:prstGeom>
        </p:spPr>
        <p:txBody>
          <a:bodyPr wrap="square" lIns="93861" tIns="46930" rIns="93861" bIns="46930">
            <a:spAutoFit/>
          </a:bodyPr>
          <a:lstStyle/>
          <a:p>
            <a:pPr marL="285750" marR="0" lvl="0" indent="-28575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提出時は帳票だけでなく、添付書類の確認もお願いします。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38163" marR="0" lvl="0" indent="-538163" algn="l" defTabSz="93872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(※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総括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安全衛生管理者・安全管理者・衛生管理者・産業医選任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報告を印刷する時は、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538163" marR="0" lvl="0" indent="-538163" algn="l" defTabSz="93872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	    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添付書類チェックリストでのご確認をお願いします。</a:t>
            </a:r>
            <a:endParaRPr kumimoji="1" lang="en-US" altLang="ja-JP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" name="正方形/長方形 110"/>
          <p:cNvSpPr/>
          <p:nvPr/>
        </p:nvSpPr>
        <p:spPr>
          <a:xfrm>
            <a:off x="239160" y="5345492"/>
            <a:ext cx="7056834" cy="340998"/>
          </a:xfrm>
          <a:prstGeom prst="rect">
            <a:avLst/>
          </a:prstGeom>
        </p:spPr>
        <p:txBody>
          <a:bodyPr wrap="square" lIns="93861" tIns="46930" rIns="93861" bIns="46930">
            <a:spAutoFit/>
          </a:bodyPr>
          <a:lstStyle/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問い合わせは国民の声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3" name="図 1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6" y="5152802"/>
            <a:ext cx="7092644" cy="2960661"/>
          </a:xfrm>
          <a:prstGeom prst="rect">
            <a:avLst/>
          </a:prstGeom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角丸四角形 113"/>
          <p:cNvSpPr/>
          <p:nvPr/>
        </p:nvSpPr>
        <p:spPr>
          <a:xfrm>
            <a:off x="3321323" y="7737403"/>
            <a:ext cx="1332000" cy="3600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5" name="角丸四角形吹き出し 114"/>
          <p:cNvSpPr/>
          <p:nvPr/>
        </p:nvSpPr>
        <p:spPr>
          <a:xfrm>
            <a:off x="4369567" y="6576818"/>
            <a:ext cx="2703176" cy="546903"/>
          </a:xfrm>
          <a:prstGeom prst="wedgeRoundRectCallout">
            <a:avLst>
              <a:gd name="adj1" fmla="val -43754"/>
              <a:gd name="adj2" fmla="val 174365"/>
              <a:gd name="adj3" fmla="val 16667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</a:t>
            </a:r>
            <a:r>
              <a:rPr kumimoji="1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 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入力データを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保存すると次回報告時に再利用できます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8" name="角丸四角形 117"/>
          <p:cNvSpPr/>
          <p:nvPr/>
        </p:nvSpPr>
        <p:spPr>
          <a:xfrm>
            <a:off x="2355840" y="7738925"/>
            <a:ext cx="900000" cy="360000"/>
          </a:xfrm>
          <a:prstGeom prst="roundRect">
            <a:avLst/>
          </a:prstGeom>
          <a:noFill/>
          <a:ln w="50800">
            <a:solidFill>
              <a:srgbClr val="0124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0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9" name="角丸四角形吹き出し 118"/>
          <p:cNvSpPr/>
          <p:nvPr/>
        </p:nvSpPr>
        <p:spPr>
          <a:xfrm>
            <a:off x="276110" y="7152770"/>
            <a:ext cx="2604260" cy="584633"/>
          </a:xfrm>
          <a:prstGeom prst="wedgeRoundRectCallout">
            <a:avLst>
              <a:gd name="adj1" fmla="val 37927"/>
              <a:gd name="adj2" fmla="val 65872"/>
              <a:gd name="adj3" fmla="val 16667"/>
            </a:avLst>
          </a:prstGeom>
          <a:solidFill>
            <a:schemeClr val="bg1"/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データの保存が完了したら、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帳票を作成して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印刷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1" name="フリーフォーム 120"/>
          <p:cNvSpPr/>
          <p:nvPr/>
        </p:nvSpPr>
        <p:spPr>
          <a:xfrm>
            <a:off x="-15373" y="4753936"/>
            <a:ext cx="7189192" cy="158406"/>
          </a:xfrm>
          <a:custGeom>
            <a:avLst/>
            <a:gdLst>
              <a:gd name="connsiteX0" fmla="*/ 0 w 6464411"/>
              <a:gd name="connsiteY0" fmla="*/ 707680 h 723583"/>
              <a:gd name="connsiteX1" fmla="*/ 707666 w 6464411"/>
              <a:gd name="connsiteY1" fmla="*/ 14 h 723583"/>
              <a:gd name="connsiteX2" fmla="*/ 1431235 w 6464411"/>
              <a:gd name="connsiteY2" fmla="*/ 723583 h 723583"/>
              <a:gd name="connsiteX3" fmla="*/ 2130950 w 6464411"/>
              <a:gd name="connsiteY3" fmla="*/ 14 h 723583"/>
              <a:gd name="connsiteX4" fmla="*/ 2870421 w 6464411"/>
              <a:gd name="connsiteY4" fmla="*/ 715631 h 723583"/>
              <a:gd name="connsiteX5" fmla="*/ 3601941 w 6464411"/>
              <a:gd name="connsiteY5" fmla="*/ 14 h 723583"/>
              <a:gd name="connsiteX6" fmla="*/ 4301656 w 6464411"/>
              <a:gd name="connsiteY6" fmla="*/ 707680 h 723583"/>
              <a:gd name="connsiteX7" fmla="*/ 5025224 w 6464411"/>
              <a:gd name="connsiteY7" fmla="*/ 14 h 723583"/>
              <a:gd name="connsiteX8" fmla="*/ 5748793 w 6464411"/>
              <a:gd name="connsiteY8" fmla="*/ 707680 h 723583"/>
              <a:gd name="connsiteX9" fmla="*/ 6464411 w 6464411"/>
              <a:gd name="connsiteY9" fmla="*/ 14 h 723583"/>
              <a:gd name="connsiteX10" fmla="*/ 6464411 w 6464411"/>
              <a:gd name="connsiteY10" fmla="*/ 14 h 723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64411" h="723583">
                <a:moveTo>
                  <a:pt x="0" y="707680"/>
                </a:moveTo>
                <a:cubicBezTo>
                  <a:pt x="234563" y="352522"/>
                  <a:pt x="469127" y="-2636"/>
                  <a:pt x="707666" y="14"/>
                </a:cubicBezTo>
                <a:cubicBezTo>
                  <a:pt x="946205" y="2664"/>
                  <a:pt x="1194021" y="723583"/>
                  <a:pt x="1431235" y="723583"/>
                </a:cubicBezTo>
                <a:cubicBezTo>
                  <a:pt x="1668449" y="723583"/>
                  <a:pt x="1891086" y="1339"/>
                  <a:pt x="2130950" y="14"/>
                </a:cubicBezTo>
                <a:cubicBezTo>
                  <a:pt x="2370814" y="-1311"/>
                  <a:pt x="2625256" y="715631"/>
                  <a:pt x="2870421" y="715631"/>
                </a:cubicBezTo>
                <a:cubicBezTo>
                  <a:pt x="3115586" y="715631"/>
                  <a:pt x="3363402" y="1339"/>
                  <a:pt x="3601941" y="14"/>
                </a:cubicBezTo>
                <a:cubicBezTo>
                  <a:pt x="3840480" y="-1311"/>
                  <a:pt x="4064442" y="707680"/>
                  <a:pt x="4301656" y="707680"/>
                </a:cubicBezTo>
                <a:cubicBezTo>
                  <a:pt x="4538870" y="707680"/>
                  <a:pt x="4784035" y="14"/>
                  <a:pt x="5025224" y="14"/>
                </a:cubicBezTo>
                <a:cubicBezTo>
                  <a:pt x="5266413" y="14"/>
                  <a:pt x="5508929" y="707680"/>
                  <a:pt x="5748793" y="707680"/>
                </a:cubicBezTo>
                <a:cubicBezTo>
                  <a:pt x="5988657" y="707680"/>
                  <a:pt x="6464411" y="14"/>
                  <a:pt x="6464411" y="14"/>
                </a:cubicBezTo>
                <a:lnTo>
                  <a:pt x="6464411" y="1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10011" y="8584589"/>
            <a:ext cx="6774816" cy="502581"/>
          </a:xfrm>
          <a:prstGeom prst="rect">
            <a:avLst/>
          </a:prstGeom>
        </p:spPr>
        <p:txBody>
          <a:bodyPr wrap="square" lIns="93861" tIns="46930" rIns="93861" bIns="46930">
            <a:spAutoFit/>
          </a:bodyPr>
          <a:lstStyle/>
          <a:p>
            <a:pPr marL="285750" marR="0" lvl="0" indent="-285750" algn="l" defTabSz="9387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未入力・誤入力があると、エラーメッセージが表示されます。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４）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3872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 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(※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</a:t>
            </a:r>
            <a:r>
              <a:rPr kumimoji="1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</a:t>
            </a:r>
            <a:r>
              <a:rPr kumimoji="1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誤りなどを修正してから印刷が可能になります。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96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6422</TotalTime>
  <Words>268</Words>
  <Application>Microsoft Office PowerPoint</Application>
  <PresentationFormat>ユーザー設定</PresentationFormat>
  <Paragraphs>48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吉田 令(yoshida-rei)</cp:lastModifiedBy>
  <cp:revision>381</cp:revision>
  <cp:lastPrinted>2019-11-22T02:04:01Z</cp:lastPrinted>
  <dcterms:created xsi:type="dcterms:W3CDTF">2016-01-26T03:44:09Z</dcterms:created>
  <dcterms:modified xsi:type="dcterms:W3CDTF">2019-11-26T06:27:43Z</dcterms:modified>
</cp:coreProperties>
</file>