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office.activeX+xml" PartName="/ppt/activeX/activeX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147472379" r:id="rId2"/>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41F28C-D720-44A7-91B2-A77C95505C18}" v="493" dt="2025-05-29T02:19:51.80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3006" y="9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2686"/>
  <ax:ocxPr ax:name="_cy" ax:value="2571"/>
  <ax:ocxPr ax:name="Style" ax:value="11"/>
  <ax:ocxPr ax:name="SubStyle" ax:value="0"/>
  <ax:ocxPr ax:name="Validation" ax:value="2"/>
  <ax:ocxPr ax:name="LineWeight" ax:value="3"/>
  <ax:ocxPr ax:name="Direction" ax:value="0"/>
  <ax:ocxPr ax:name="ShowData" ax:value="1"/>
  <ax:ocxPr ax:name="Value" ax:value="https://jsite.mhlw.go.jp/osaka-roudoukyoku/content/contents/002259957.pdf"/>
  <ax:ocxPr ax:name="ForeColor" ax:value="0"/>
  <ax:ocxPr ax:name="BackColor" ax:value="16777215"/>
</ax:ocx>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549A437-8FFD-47F3-95F4-DC666D8E1732}"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7AE49ED-4A27-4330-829D-ED45C21C81A1}" type="slidenum">
              <a:rPr kumimoji="1" lang="ja-JP" altLang="en-US" smtClean="0"/>
              <a:t>‹#›</a:t>
            </a:fld>
            <a:endParaRPr kumimoji="1" lang="ja-JP" altLang="en-US"/>
          </a:p>
        </p:txBody>
      </p:sp>
    </p:spTree>
    <p:extLst>
      <p:ext uri="{BB962C8B-B14F-4D97-AF65-F5344CB8AC3E}">
        <p14:creationId xmlns:p14="http://schemas.microsoft.com/office/powerpoint/2010/main" val="6868112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20900" y="1233488"/>
            <a:ext cx="2493963" cy="3328987"/>
          </a:xfrm>
        </p:spPr>
      </p:sp>
      <p:sp>
        <p:nvSpPr>
          <p:cNvPr id="3" name="ノート プレースホルダー 2"/>
          <p:cNvSpPr>
            <a:spLocks noGrp="1"/>
          </p:cNvSpPr>
          <p:nvPr>
            <p:ph type="body" idx="1"/>
          </p:nvPr>
        </p:nvSpPr>
        <p:spPr/>
        <p:txBody>
          <a:bodyPr/>
          <a:lstStyle/>
          <a:p>
            <a:r>
              <a:rPr lang="ja-JP" altLang="en-US" dirty="0">
                <a:solidFill>
                  <a:prstClr val="black"/>
                </a:solidFill>
                <a:latin typeface="メイリオ" panose="020B0604030504040204" pitchFamily="50" charset="-128"/>
                <a:ea typeface="メイリオ" panose="020B0604030504040204" pitchFamily="50" charset="-128"/>
              </a:rPr>
              <a:t>では、次は介護についてです。介護離職防止のための仕事と介護の両立支援制度の強化等についてお話しします。</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介護の関係の施行日は令和７年４月１日からとなっております。</a:t>
            </a:r>
          </a:p>
          <a:p>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改正の趣旨としては、労働者が仕事と介護の両立支援制度を十分活用できないまま介護離職に至ってしまうことを防止するために、仕事と介護の両立支援制度の個別周知と意向確認により効果的な周知が図られるとともに、両立支援制度を利用しやすい雇用環境の整備が行われることを目的としております。</a:t>
            </a:r>
          </a:p>
          <a:p>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こちらの表では、介護に関する現行の諸制度について水色の部分で示しており、右側に内容の簡単な解説があります。下の薄黄色の部分が、今回の見直しの内容です。</a:t>
            </a:r>
          </a:p>
          <a:p>
            <a:r>
              <a:rPr lang="ja-JP" altLang="en-US" dirty="0">
                <a:solidFill>
                  <a:prstClr val="black"/>
                </a:solidFill>
                <a:latin typeface="メイリオ" panose="020B0604030504040204" pitchFamily="50" charset="-128"/>
                <a:ea typeface="メイリオ" panose="020B0604030504040204" pitchFamily="50" charset="-128"/>
              </a:rPr>
              <a:t>一つ目の四角のところは別途解説しますので、二つ目の四角で、要介護状態の対象家族を介護する労働者がテレワークを選択できるようにすることが努力義務となります。テレワークは、通勤時間の削減や、遠隔地に住む家族の家からの業務実施が可能となることでフルタイムで働くことのできる日を増やす効果が期待されることから、介護期の働き方として、労働者が選択できるよう事業主に努力義務が課されることとなりました。</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それから、三つ目で、前半にお話しした看護等休暇の話と同様に、介護休暇についても、労使協定により「引き続き雇用された期間が６か月未満」である者を除外できる規程が撤廃され、入社すぐでも取得できるようになります。</a:t>
            </a:r>
          </a:p>
          <a:p>
            <a:endParaRPr lang="en-US" altLang="ja-JP" dirty="0">
              <a:solidFill>
                <a:prstClr val="black"/>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453222">
              <a:defRPr/>
            </a:pPr>
            <a:fld id="{844F3F95-1DE9-F948-9ABE-A8F6E5B8157B}" type="slidenum">
              <a:rPr lang="ja-JP" altLang="en-US">
                <a:solidFill>
                  <a:prstClr val="black"/>
                </a:solidFill>
                <a:latin typeface="游ゴシック" panose="020F0502020204030204"/>
                <a:ea typeface="游ゴシック" panose="020B0400000000000000" pitchFamily="50" charset="-128"/>
              </a:rPr>
              <a:pPr defTabSz="453222">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61606669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2396784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1669547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140385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379325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2899980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400744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149501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311661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321950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348315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99714E-C0EF-42E8-85C0-E4FEA829C4BF}"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310755869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499714E-C0EF-42E8-85C0-E4FEA829C4BF}" type="datetimeFigureOut">
              <a:rPr kumimoji="1" lang="ja-JP" altLang="en-US" smtClean="0"/>
              <a:t>2025/5/30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F4812C5-D74A-4635-A6E1-F02C4F7E5536}" type="slidenum">
              <a:rPr kumimoji="1" lang="ja-JP" altLang="en-US" smtClean="0"/>
              <a:t>‹#›</a:t>
            </a:fld>
            <a:endParaRPr kumimoji="1" lang="ja-JP" altLang="en-US"/>
          </a:p>
        </p:txBody>
      </p:sp>
    </p:spTree>
    <p:extLst>
      <p:ext uri="{BB962C8B-B14F-4D97-AF65-F5344CB8AC3E}">
        <p14:creationId xmlns:p14="http://schemas.microsoft.com/office/powerpoint/2010/main" val="117507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activeX/activeX1.xml" Type="http://schemas.openxmlformats.org/officeDocument/2006/relationships/control"/><Relationship Id="rId2" Target="../slideLayouts/slideLayout1.xml" Type="http://schemas.openxmlformats.org/officeDocument/2006/relationships/slideLayout"/><Relationship Id="rId3" Target="../notesSlides/notesSlide1.xml" Type="http://schemas.openxmlformats.org/officeDocument/2006/relationships/notesSlide"/><Relationship Id="rId4" Target="../media/image1.png" Type="http://schemas.openxmlformats.org/officeDocument/2006/relationships/image"/><Relationship Id="rId5" Target="../media/image2.png" Type="http://schemas.openxmlformats.org/officeDocument/2006/relationships/image"/><Relationship Id="rId6" Target="../media/image3.png" Type="http://schemas.openxmlformats.org/officeDocument/2006/relationships/image"/><Relationship Id="rId7" Target="../media/image4.w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a:extLst>
              <a:ext uri="{FF2B5EF4-FFF2-40B4-BE49-F238E27FC236}">
                <a16:creationId xmlns:a16="http://schemas.microsoft.com/office/drawing/2014/main" id="{863BA7B1-7DC6-F30B-2FEF-B4C09C367A75}"/>
              </a:ext>
            </a:extLst>
          </p:cNvPr>
          <p:cNvSpPr/>
          <p:nvPr/>
        </p:nvSpPr>
        <p:spPr>
          <a:xfrm>
            <a:off x="298304" y="8302185"/>
            <a:ext cx="6120692" cy="7248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〇〇部〇〇課　担当：〇〇△△</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（内線番号　〇〇、メールアドレス：・・・＠・・・　　　　）</a:t>
            </a:r>
            <a:endParaRPr kumimoji="1" lang="ja-JP" altLang="en-US" sz="1600" dirty="0">
              <a:latin typeface="メイリオ" panose="020B0604030504040204" pitchFamily="50" charset="-128"/>
              <a:ea typeface="メイリオ" panose="020B0604030504040204" pitchFamily="50" charset="-128"/>
            </a:endParaRPr>
          </a:p>
        </p:txBody>
      </p:sp>
      <p:sp>
        <p:nvSpPr>
          <p:cNvPr id="3" name="角丸四角形 47">
            <a:extLst>
              <a:ext uri="{FF2B5EF4-FFF2-40B4-BE49-F238E27FC236}">
                <a16:creationId xmlns:a16="http://schemas.microsoft.com/office/drawing/2014/main" id="{FAA9B30C-7196-5B4E-B801-C406D5AC71E4}"/>
              </a:ext>
            </a:extLst>
          </p:cNvPr>
          <p:cNvSpPr/>
          <p:nvPr/>
        </p:nvSpPr>
        <p:spPr>
          <a:xfrm>
            <a:off x="154342" y="4336451"/>
            <a:ext cx="2182852" cy="234539"/>
          </a:xfrm>
          <a:prstGeom prst="roundRect">
            <a:avLst/>
          </a:prstGeom>
          <a:solidFill>
            <a:sysClr val="window" lastClr="FFFFFF"/>
          </a:solidFill>
          <a:ln w="12700" cap="flat" cmpd="sng" algn="ctr">
            <a:noFill/>
            <a:prstDash val="solid"/>
          </a:ln>
          <a:effectLst/>
        </p:spPr>
        <p:txBody>
          <a:bodyPr lIns="66429" tIns="42184" rIns="66429" bIns="42184" rtlCol="0" anchor="ctr"/>
          <a:lstStyle/>
          <a:p>
            <a:pPr>
              <a:defRPr/>
            </a:pPr>
            <a:r>
              <a:rPr lang="ja-JP" altLang="en-US" sz="1200" b="1" kern="0" dirty="0">
                <a:solidFill>
                  <a:schemeClr val="accent1">
                    <a:lumMod val="75000"/>
                  </a:schemeClr>
                </a:solidFill>
                <a:latin typeface="メイリオ"/>
                <a:ea typeface="メイリオ"/>
              </a:rPr>
              <a:t>常時介護を必要とする状態</a:t>
            </a:r>
            <a:r>
              <a:rPr lang="en-US" altLang="ja-JP" sz="1200" b="1" kern="0" baseline="30000" dirty="0">
                <a:solidFill>
                  <a:schemeClr val="accent1">
                    <a:lumMod val="75000"/>
                  </a:schemeClr>
                </a:solidFill>
                <a:latin typeface="メイリオ"/>
                <a:ea typeface="メイリオ"/>
              </a:rPr>
              <a:t>※</a:t>
            </a:r>
            <a:endParaRPr lang="ja-JP" altLang="en-US" sz="1000" kern="0" baseline="30000" dirty="0">
              <a:solidFill>
                <a:srgbClr val="FF0000"/>
              </a:solidFill>
              <a:latin typeface="メイリオ"/>
              <a:ea typeface="メイリオ"/>
            </a:endParaRPr>
          </a:p>
        </p:txBody>
      </p:sp>
      <p:sp>
        <p:nvSpPr>
          <p:cNvPr id="4" name="角丸四角形 55">
            <a:extLst>
              <a:ext uri="{FF2B5EF4-FFF2-40B4-BE49-F238E27FC236}">
                <a16:creationId xmlns:a16="http://schemas.microsoft.com/office/drawing/2014/main" id="{0C934FD0-FBB1-2B95-2417-86CFCCC5C3A4}"/>
              </a:ext>
            </a:extLst>
          </p:cNvPr>
          <p:cNvSpPr/>
          <p:nvPr/>
        </p:nvSpPr>
        <p:spPr>
          <a:xfrm>
            <a:off x="3313517" y="4336451"/>
            <a:ext cx="1307721" cy="252000"/>
          </a:xfrm>
          <a:prstGeom prst="roundRect">
            <a:avLst/>
          </a:prstGeom>
          <a:solidFill>
            <a:sysClr val="window" lastClr="FFFFFF"/>
          </a:solidFill>
          <a:ln w="12700" cap="flat" cmpd="sng" algn="ctr">
            <a:noFill/>
            <a:prstDash val="solid"/>
          </a:ln>
          <a:effectLst/>
        </p:spPr>
        <p:txBody>
          <a:bodyPr lIns="66429" tIns="42184" rIns="66429" bIns="42184" rtlCol="0" anchor="ctr"/>
          <a:lstStyle/>
          <a:p>
            <a:pPr algn="ctr">
              <a:defRPr/>
            </a:pPr>
            <a:r>
              <a:rPr lang="ja-JP" altLang="en-US" sz="1200" b="1" kern="0" dirty="0">
                <a:solidFill>
                  <a:schemeClr val="accent1">
                    <a:lumMod val="75000"/>
                  </a:schemeClr>
                </a:solidFill>
                <a:latin typeface="メイリオ"/>
                <a:ea typeface="メイリオ"/>
              </a:rPr>
              <a:t>介護終了</a:t>
            </a:r>
            <a:endParaRPr lang="en-US" altLang="ja-JP" sz="1200" b="1" kern="0" dirty="0">
              <a:solidFill>
                <a:schemeClr val="accent1">
                  <a:lumMod val="75000"/>
                </a:schemeClr>
              </a:solidFill>
              <a:latin typeface="メイリオ"/>
              <a:ea typeface="メイリオ"/>
            </a:endParaRPr>
          </a:p>
        </p:txBody>
      </p:sp>
      <p:sp>
        <p:nvSpPr>
          <p:cNvPr id="5" name="正方形/長方形 4">
            <a:extLst>
              <a:ext uri="{FF2B5EF4-FFF2-40B4-BE49-F238E27FC236}">
                <a16:creationId xmlns:a16="http://schemas.microsoft.com/office/drawing/2014/main" id="{EF142E74-3586-E4DB-D7F9-96C7AC3E7E9C}"/>
              </a:ext>
            </a:extLst>
          </p:cNvPr>
          <p:cNvSpPr/>
          <p:nvPr/>
        </p:nvSpPr>
        <p:spPr>
          <a:xfrm>
            <a:off x="102383" y="6022192"/>
            <a:ext cx="3960000" cy="252000"/>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500"/>
              </a:lnSpc>
              <a:defRPr/>
            </a:pPr>
            <a:endParaRPr lang="en-US" altLang="ja-JP" sz="1400" b="1" kern="0" dirty="0">
              <a:solidFill>
                <a:prstClr val="black"/>
              </a:solidFill>
              <a:latin typeface="メイリオ"/>
              <a:ea typeface="メイリオ"/>
            </a:endParaRPr>
          </a:p>
          <a:p>
            <a:pPr algn="ctr">
              <a:defRPr/>
            </a:pPr>
            <a:r>
              <a:rPr lang="ja-JP" altLang="en-US" sz="1400" b="1" kern="0" dirty="0">
                <a:solidFill>
                  <a:prstClr val="black"/>
                </a:solidFill>
                <a:latin typeface="メイリオ"/>
                <a:ea typeface="メイリオ"/>
              </a:rPr>
              <a:t>所定外労働の免除</a:t>
            </a:r>
            <a:r>
              <a:rPr lang="en-US" altLang="ja-JP" sz="1400" b="1" kern="0" dirty="0">
                <a:solidFill>
                  <a:prstClr val="black"/>
                </a:solidFill>
                <a:latin typeface="メイリオ"/>
                <a:ea typeface="メイリオ"/>
              </a:rPr>
              <a:t>(</a:t>
            </a:r>
            <a:r>
              <a:rPr lang="ja-JP" altLang="en-US" sz="1400" b="1" kern="0" dirty="0">
                <a:solidFill>
                  <a:prstClr val="black"/>
                </a:solidFill>
                <a:latin typeface="メイリオ"/>
                <a:ea typeface="メイリオ"/>
              </a:rPr>
              <a:t>残業免除</a:t>
            </a:r>
            <a:r>
              <a:rPr lang="en-US" altLang="ja-JP" sz="1400" b="1" kern="0" dirty="0">
                <a:solidFill>
                  <a:prstClr val="black"/>
                </a:solidFill>
                <a:latin typeface="メイリオ"/>
                <a:ea typeface="メイリオ"/>
              </a:rPr>
              <a:t>)</a:t>
            </a:r>
            <a:endParaRPr lang="en-US" altLang="ja-JP" sz="1400" b="1" kern="0" dirty="0">
              <a:solidFill>
                <a:srgbClr val="FF0000"/>
              </a:solidFill>
              <a:latin typeface="メイリオ"/>
              <a:ea typeface="メイリオ"/>
            </a:endParaRPr>
          </a:p>
        </p:txBody>
      </p:sp>
      <p:sp>
        <p:nvSpPr>
          <p:cNvPr id="12" name="正方形/長方形 11">
            <a:extLst>
              <a:ext uri="{FF2B5EF4-FFF2-40B4-BE49-F238E27FC236}">
                <a16:creationId xmlns:a16="http://schemas.microsoft.com/office/drawing/2014/main" id="{FD44D209-2F31-28D9-FAC6-006DD8F5E888}"/>
              </a:ext>
            </a:extLst>
          </p:cNvPr>
          <p:cNvSpPr/>
          <p:nvPr/>
        </p:nvSpPr>
        <p:spPr>
          <a:xfrm>
            <a:off x="102383" y="6351109"/>
            <a:ext cx="3960000" cy="252000"/>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500"/>
              </a:lnSpc>
              <a:defRPr/>
            </a:pPr>
            <a:endParaRPr lang="en-US" altLang="ja-JP" sz="1400" b="1" kern="0" dirty="0">
              <a:solidFill>
                <a:prstClr val="black"/>
              </a:solidFill>
              <a:latin typeface="メイリオ"/>
              <a:ea typeface="メイリオ"/>
            </a:endParaRPr>
          </a:p>
          <a:p>
            <a:pPr algn="ctr">
              <a:defRPr/>
            </a:pPr>
            <a:r>
              <a:rPr lang="ja-JP" altLang="en-US" sz="1400" b="1" kern="0" dirty="0">
                <a:solidFill>
                  <a:prstClr val="black"/>
                </a:solidFill>
                <a:latin typeface="メイリオ"/>
                <a:ea typeface="メイリオ"/>
              </a:rPr>
              <a:t>時間外労働の制限（残業制限）・深夜業の制限</a:t>
            </a:r>
          </a:p>
        </p:txBody>
      </p:sp>
      <p:sp>
        <p:nvSpPr>
          <p:cNvPr id="14" name="正方形/長方形 13">
            <a:extLst>
              <a:ext uri="{FF2B5EF4-FFF2-40B4-BE49-F238E27FC236}">
                <a16:creationId xmlns:a16="http://schemas.microsoft.com/office/drawing/2014/main" id="{A1BF7DD1-0590-6B1F-36FA-8CB6D364908A}"/>
              </a:ext>
            </a:extLst>
          </p:cNvPr>
          <p:cNvSpPr/>
          <p:nvPr/>
        </p:nvSpPr>
        <p:spPr>
          <a:xfrm>
            <a:off x="363222" y="6781117"/>
            <a:ext cx="3353671" cy="252000"/>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500"/>
              </a:lnSpc>
              <a:defRPr/>
            </a:pPr>
            <a:endParaRPr lang="en-US" altLang="ja-JP" sz="1400" b="1" kern="0" dirty="0">
              <a:solidFill>
                <a:prstClr val="black"/>
              </a:solidFill>
              <a:latin typeface="メイリオ"/>
              <a:ea typeface="メイリオ"/>
            </a:endParaRPr>
          </a:p>
          <a:p>
            <a:pPr algn="ctr">
              <a:defRPr/>
            </a:pPr>
            <a:r>
              <a:rPr lang="ja-JP" altLang="en-US" sz="1400" b="1" kern="0" dirty="0">
                <a:solidFill>
                  <a:prstClr val="black"/>
                </a:solidFill>
                <a:latin typeface="メイリオ"/>
                <a:ea typeface="メイリオ"/>
              </a:rPr>
              <a:t>選択的措置義務</a:t>
            </a:r>
            <a:endParaRPr lang="en-US" altLang="ja-JP" sz="1051" b="1" kern="0" spc="-277" dirty="0">
              <a:solidFill>
                <a:prstClr val="black"/>
              </a:solidFill>
              <a:latin typeface="メイリオ"/>
              <a:ea typeface="メイリオ"/>
            </a:endParaRPr>
          </a:p>
        </p:txBody>
      </p:sp>
      <p:sp>
        <p:nvSpPr>
          <p:cNvPr id="15" name="正方形/長方形 14">
            <a:extLst>
              <a:ext uri="{FF2B5EF4-FFF2-40B4-BE49-F238E27FC236}">
                <a16:creationId xmlns:a16="http://schemas.microsoft.com/office/drawing/2014/main" id="{2C67B83A-8799-676C-9131-924C3E479397}"/>
              </a:ext>
            </a:extLst>
          </p:cNvPr>
          <p:cNvSpPr/>
          <p:nvPr/>
        </p:nvSpPr>
        <p:spPr>
          <a:xfrm>
            <a:off x="102383" y="4804451"/>
            <a:ext cx="1111503" cy="293183"/>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300"/>
              </a:lnSpc>
              <a:defRPr/>
            </a:pPr>
            <a:endParaRPr lang="en-US" altLang="ja-JP" sz="1400" b="1" kern="0" dirty="0">
              <a:solidFill>
                <a:prstClr val="black"/>
              </a:solidFill>
              <a:latin typeface="メイリオ"/>
              <a:ea typeface="メイリオ"/>
            </a:endParaRPr>
          </a:p>
          <a:p>
            <a:pPr algn="ctr">
              <a:defRPr/>
            </a:pPr>
            <a:r>
              <a:rPr lang="ja-JP" altLang="en-US" sz="1400" b="1" kern="0" dirty="0">
                <a:solidFill>
                  <a:prstClr val="black"/>
                </a:solidFill>
                <a:latin typeface="メイリオ"/>
                <a:ea typeface="メイリオ"/>
              </a:rPr>
              <a:t>介護休業①</a:t>
            </a:r>
            <a:endParaRPr lang="en-US" altLang="ja-JP" sz="1400" b="1" kern="0" dirty="0">
              <a:solidFill>
                <a:prstClr val="black"/>
              </a:solidFill>
              <a:latin typeface="メイリオ"/>
              <a:ea typeface="メイリオ"/>
            </a:endParaRPr>
          </a:p>
        </p:txBody>
      </p:sp>
      <p:sp>
        <p:nvSpPr>
          <p:cNvPr id="16" name="正方形/長方形 15">
            <a:extLst>
              <a:ext uri="{FF2B5EF4-FFF2-40B4-BE49-F238E27FC236}">
                <a16:creationId xmlns:a16="http://schemas.microsoft.com/office/drawing/2014/main" id="{2A23F5BA-501F-3D82-E59A-92E8F9EC92DC}"/>
              </a:ext>
            </a:extLst>
          </p:cNvPr>
          <p:cNvSpPr/>
          <p:nvPr/>
        </p:nvSpPr>
        <p:spPr>
          <a:xfrm>
            <a:off x="2761094" y="4804451"/>
            <a:ext cx="1150868" cy="294069"/>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300"/>
              </a:lnSpc>
              <a:defRPr/>
            </a:pPr>
            <a:endParaRPr lang="en-US" altLang="ja-JP" sz="1400" b="1" kern="0" dirty="0">
              <a:solidFill>
                <a:prstClr val="black"/>
              </a:solidFill>
              <a:latin typeface="メイリオ"/>
              <a:ea typeface="メイリオ"/>
            </a:endParaRPr>
          </a:p>
          <a:p>
            <a:pPr algn="ctr">
              <a:defRPr/>
            </a:pPr>
            <a:r>
              <a:rPr lang="ja-JP" altLang="en-US" sz="1400" b="1" kern="0" dirty="0">
                <a:solidFill>
                  <a:prstClr val="black"/>
                </a:solidFill>
                <a:latin typeface="メイリオ"/>
                <a:ea typeface="メイリオ"/>
              </a:rPr>
              <a:t>介護休業③</a:t>
            </a:r>
            <a:endParaRPr lang="en-US" altLang="ja-JP" sz="1400" b="1" kern="0" dirty="0">
              <a:solidFill>
                <a:prstClr val="black"/>
              </a:solidFill>
              <a:latin typeface="メイリオ"/>
              <a:ea typeface="メイリオ"/>
            </a:endParaRPr>
          </a:p>
        </p:txBody>
      </p:sp>
      <p:sp>
        <p:nvSpPr>
          <p:cNvPr id="18" name="正方形/長方形 17">
            <a:extLst>
              <a:ext uri="{FF2B5EF4-FFF2-40B4-BE49-F238E27FC236}">
                <a16:creationId xmlns:a16="http://schemas.microsoft.com/office/drawing/2014/main" id="{39B9A0CB-33FB-DFE9-21D0-30B06B2A97D3}"/>
              </a:ext>
            </a:extLst>
          </p:cNvPr>
          <p:cNvSpPr/>
          <p:nvPr/>
        </p:nvSpPr>
        <p:spPr>
          <a:xfrm>
            <a:off x="1321824" y="4804451"/>
            <a:ext cx="1111503" cy="291160"/>
          </a:xfrm>
          <a:prstGeom prst="rect">
            <a:avLst/>
          </a:prstGeom>
          <a:solidFill>
            <a:srgbClr val="DFF1F1"/>
          </a:solidFill>
          <a:ln w="6350" cap="flat" cmpd="sng" algn="ctr">
            <a:solidFill>
              <a:sysClr val="windowText" lastClr="000000"/>
            </a:solidFill>
            <a:prstDash val="solid"/>
          </a:ln>
          <a:effectLst/>
        </p:spPr>
        <p:txBody>
          <a:bodyPr lIns="84367" tIns="42184" rIns="84367" bIns="42184" rtlCol="0" anchor="ctr"/>
          <a:lstStyle/>
          <a:p>
            <a:pPr algn="ctr">
              <a:lnSpc>
                <a:spcPts val="300"/>
              </a:lnSpc>
              <a:defRPr/>
            </a:pPr>
            <a:endParaRPr lang="en-US" altLang="ja-JP" sz="1400" b="1" kern="0">
              <a:solidFill>
                <a:prstClr val="black"/>
              </a:solidFill>
              <a:latin typeface="メイリオ"/>
              <a:ea typeface="メイリオ"/>
            </a:endParaRPr>
          </a:p>
          <a:p>
            <a:pPr algn="ctr">
              <a:defRPr/>
            </a:pPr>
            <a:r>
              <a:rPr lang="ja-JP" altLang="en-US" sz="1400" b="1" kern="0">
                <a:solidFill>
                  <a:prstClr val="black"/>
                </a:solidFill>
                <a:latin typeface="メイリオ"/>
                <a:ea typeface="メイリオ"/>
              </a:rPr>
              <a:t>介護休業②</a:t>
            </a:r>
            <a:endParaRPr lang="en-US" altLang="ja-JP" sz="1400" b="1" kern="0">
              <a:solidFill>
                <a:prstClr val="black"/>
              </a:solidFill>
              <a:latin typeface="メイリオ"/>
              <a:ea typeface="メイリオ"/>
            </a:endParaRPr>
          </a:p>
        </p:txBody>
      </p:sp>
      <p:cxnSp>
        <p:nvCxnSpPr>
          <p:cNvPr id="19" name="直線コネクタ 18">
            <a:extLst>
              <a:ext uri="{FF2B5EF4-FFF2-40B4-BE49-F238E27FC236}">
                <a16:creationId xmlns:a16="http://schemas.microsoft.com/office/drawing/2014/main" id="{5349A6A0-45A6-E5C1-A041-F0CAFFE095B9}"/>
              </a:ext>
            </a:extLst>
          </p:cNvPr>
          <p:cNvCxnSpPr>
            <a:cxnSpLocks/>
          </p:cNvCxnSpPr>
          <p:nvPr/>
        </p:nvCxnSpPr>
        <p:spPr>
          <a:xfrm>
            <a:off x="-10365" y="5189303"/>
            <a:ext cx="6753719" cy="0"/>
          </a:xfrm>
          <a:prstGeom prst="line">
            <a:avLst/>
          </a:prstGeom>
          <a:noFill/>
          <a:ln w="19050" cap="flat" cmpd="sng" algn="ctr">
            <a:solidFill>
              <a:srgbClr val="0070C0"/>
            </a:solidFill>
            <a:prstDash val="sysDot"/>
          </a:ln>
          <a:effectLst/>
        </p:spPr>
      </p:cxnSp>
      <p:cxnSp>
        <p:nvCxnSpPr>
          <p:cNvPr id="20" name="直線コネクタ 19">
            <a:extLst>
              <a:ext uri="{FF2B5EF4-FFF2-40B4-BE49-F238E27FC236}">
                <a16:creationId xmlns:a16="http://schemas.microsoft.com/office/drawing/2014/main" id="{D6FA9F84-BB94-7D59-3FAE-E5A0E21BDD48}"/>
              </a:ext>
            </a:extLst>
          </p:cNvPr>
          <p:cNvCxnSpPr>
            <a:cxnSpLocks/>
          </p:cNvCxnSpPr>
          <p:nvPr/>
        </p:nvCxnSpPr>
        <p:spPr>
          <a:xfrm flipV="1">
            <a:off x="-10365" y="5968629"/>
            <a:ext cx="6753719" cy="3546"/>
          </a:xfrm>
          <a:prstGeom prst="line">
            <a:avLst/>
          </a:prstGeom>
          <a:noFill/>
          <a:ln w="19050" cap="flat" cmpd="sng" algn="ctr">
            <a:solidFill>
              <a:srgbClr val="0070C0"/>
            </a:solidFill>
            <a:prstDash val="sysDot"/>
          </a:ln>
          <a:effectLst/>
        </p:spPr>
      </p:cxnSp>
      <p:cxnSp>
        <p:nvCxnSpPr>
          <p:cNvPr id="24" name="直線コネクタ 23">
            <a:extLst>
              <a:ext uri="{FF2B5EF4-FFF2-40B4-BE49-F238E27FC236}">
                <a16:creationId xmlns:a16="http://schemas.microsoft.com/office/drawing/2014/main" id="{E883ACC5-5901-CF88-C40D-271F7EBB6DEA}"/>
              </a:ext>
            </a:extLst>
          </p:cNvPr>
          <p:cNvCxnSpPr>
            <a:cxnSpLocks/>
          </p:cNvCxnSpPr>
          <p:nvPr/>
        </p:nvCxnSpPr>
        <p:spPr>
          <a:xfrm>
            <a:off x="-5617" y="6705757"/>
            <a:ext cx="6806527" cy="0"/>
          </a:xfrm>
          <a:prstGeom prst="line">
            <a:avLst/>
          </a:prstGeom>
          <a:noFill/>
          <a:ln w="19050" cap="flat" cmpd="sng" algn="ctr">
            <a:solidFill>
              <a:srgbClr val="0070C0"/>
            </a:solidFill>
            <a:prstDash val="sysDot"/>
          </a:ln>
          <a:effectLst/>
        </p:spPr>
      </p:cxnSp>
      <p:sp>
        <p:nvSpPr>
          <p:cNvPr id="35" name="正方形/長方形 34">
            <a:extLst>
              <a:ext uri="{FF2B5EF4-FFF2-40B4-BE49-F238E27FC236}">
                <a16:creationId xmlns:a16="http://schemas.microsoft.com/office/drawing/2014/main" id="{9CFCF92D-B738-7045-DF3E-C159BEDF0BB6}"/>
              </a:ext>
            </a:extLst>
          </p:cNvPr>
          <p:cNvSpPr/>
          <p:nvPr/>
        </p:nvSpPr>
        <p:spPr>
          <a:xfrm>
            <a:off x="371768" y="5308451"/>
            <a:ext cx="252000" cy="540000"/>
          </a:xfrm>
          <a:prstGeom prst="rect">
            <a:avLst/>
          </a:prstGeom>
          <a:solidFill>
            <a:srgbClr val="DFF1F1"/>
          </a:solidFill>
          <a:ln w="6350" cap="flat" cmpd="sng" algn="ctr">
            <a:solidFill>
              <a:sysClr val="windowText" lastClr="000000"/>
            </a:solidFill>
            <a:prstDash val="solid"/>
          </a:ln>
          <a:effectLst/>
        </p:spPr>
        <p:txBody>
          <a:bodyPr vert="eaVert" lIns="33216" tIns="0" rIns="33216" bIns="0" rtlCol="0" anchor="ctr"/>
          <a:lstStyle/>
          <a:p>
            <a:pPr algn="ctr">
              <a:defRPr/>
            </a:pPr>
            <a:r>
              <a:rPr lang="ja-JP" altLang="en-US" sz="1000" b="1" kern="0" dirty="0">
                <a:solidFill>
                  <a:prstClr val="black"/>
                </a:solidFill>
                <a:latin typeface="メイリオ"/>
                <a:ea typeface="メイリオ"/>
              </a:rPr>
              <a:t>介護休暇</a:t>
            </a:r>
            <a:endParaRPr lang="en-US" altLang="ja-JP" sz="1000" b="1" kern="0" dirty="0">
              <a:solidFill>
                <a:prstClr val="black"/>
              </a:solidFill>
              <a:latin typeface="メイリオ"/>
              <a:ea typeface="メイリオ"/>
            </a:endParaRPr>
          </a:p>
        </p:txBody>
      </p:sp>
      <p:cxnSp>
        <p:nvCxnSpPr>
          <p:cNvPr id="36" name="直線矢印コネクタ 35">
            <a:extLst>
              <a:ext uri="{FF2B5EF4-FFF2-40B4-BE49-F238E27FC236}">
                <a16:creationId xmlns:a16="http://schemas.microsoft.com/office/drawing/2014/main" id="{E3C6408F-CC9D-03F6-8F56-E51C4372933A}"/>
              </a:ext>
            </a:extLst>
          </p:cNvPr>
          <p:cNvCxnSpPr>
            <a:cxnSpLocks/>
          </p:cNvCxnSpPr>
          <p:nvPr/>
        </p:nvCxnSpPr>
        <p:spPr>
          <a:xfrm>
            <a:off x="102383" y="4675251"/>
            <a:ext cx="3960000" cy="0"/>
          </a:xfrm>
          <a:prstGeom prst="straightConnector1">
            <a:avLst/>
          </a:prstGeom>
          <a:noFill/>
          <a:ln w="57150" cap="flat" cmpd="sng" algn="ctr">
            <a:solidFill>
              <a:srgbClr val="4472C4"/>
            </a:solidFill>
            <a:prstDash val="solid"/>
            <a:miter lim="800000"/>
            <a:tailEnd type="arrow" w="sm" len="sm"/>
          </a:ln>
          <a:effectLst/>
        </p:spPr>
      </p:cxnSp>
      <p:sp>
        <p:nvSpPr>
          <p:cNvPr id="38" name="テキスト ボックス 37">
            <a:extLst>
              <a:ext uri="{FF2B5EF4-FFF2-40B4-BE49-F238E27FC236}">
                <a16:creationId xmlns:a16="http://schemas.microsoft.com/office/drawing/2014/main" id="{4A1E5904-4E1E-50C0-34ED-2C8FA7F5CF07}"/>
              </a:ext>
            </a:extLst>
          </p:cNvPr>
          <p:cNvSpPr txBox="1"/>
          <p:nvPr/>
        </p:nvSpPr>
        <p:spPr>
          <a:xfrm>
            <a:off x="4134383" y="4623704"/>
            <a:ext cx="2624072" cy="594934"/>
          </a:xfrm>
          <a:prstGeom prst="rect">
            <a:avLst/>
          </a:prstGeom>
          <a:noFill/>
        </p:spPr>
        <p:txBody>
          <a:bodyPr wrap="square" lIns="77877" tIns="38939" rIns="77877" bIns="38939" rtlCol="0">
            <a:spAutoFit/>
          </a:bodyPr>
          <a:lstStyle/>
          <a:p>
            <a:pPr defTabSz="844062">
              <a:lnSpc>
                <a:spcPct val="110000"/>
              </a:lnSpc>
              <a:defRPr/>
            </a:pPr>
            <a:r>
              <a:rPr lang="ja-JP" altLang="en-US" sz="1050" b="1" dirty="0">
                <a:solidFill>
                  <a:prstClr val="black"/>
                </a:solidFill>
                <a:latin typeface="メイリオ"/>
                <a:ea typeface="メイリオ"/>
              </a:rPr>
              <a:t>①＋②</a:t>
            </a:r>
            <a:r>
              <a:rPr lang="en-US" altLang="ja-JP" sz="1050" b="1" dirty="0">
                <a:solidFill>
                  <a:prstClr val="black"/>
                </a:solidFill>
                <a:latin typeface="メイリオ"/>
                <a:ea typeface="メイリオ"/>
              </a:rPr>
              <a:t>+</a:t>
            </a:r>
            <a:r>
              <a:rPr lang="ja-JP" altLang="en-US" sz="1050" b="1" dirty="0">
                <a:solidFill>
                  <a:prstClr val="black"/>
                </a:solidFill>
                <a:latin typeface="メイリオ"/>
                <a:ea typeface="メイリオ"/>
              </a:rPr>
              <a:t>③＝</a:t>
            </a:r>
            <a:r>
              <a:rPr lang="en-US" altLang="ja-JP" sz="1050" b="1" dirty="0">
                <a:solidFill>
                  <a:prstClr val="black"/>
                </a:solidFill>
                <a:latin typeface="メイリオ"/>
                <a:ea typeface="メイリオ"/>
              </a:rPr>
              <a:t>93</a:t>
            </a:r>
            <a:r>
              <a:rPr lang="ja-JP" altLang="en-US" sz="1050" b="1" dirty="0">
                <a:solidFill>
                  <a:prstClr val="black"/>
                </a:solidFill>
                <a:latin typeface="メイリオ"/>
                <a:ea typeface="メイリオ"/>
              </a:rPr>
              <a:t>日（上限）</a:t>
            </a:r>
            <a:endParaRPr lang="en-US" altLang="ja-JP" sz="1050" b="1" dirty="0">
              <a:solidFill>
                <a:prstClr val="black"/>
              </a:solidFill>
              <a:latin typeface="メイリオ"/>
              <a:ea typeface="メイリオ"/>
            </a:endParaRPr>
          </a:p>
          <a:p>
            <a:pPr defTabSz="844062">
              <a:lnSpc>
                <a:spcPct val="110000"/>
              </a:lnSpc>
              <a:defRPr/>
            </a:pPr>
            <a:r>
              <a:rPr lang="ja-JP" altLang="en-US" sz="1000" b="1" dirty="0">
                <a:solidFill>
                  <a:prstClr val="black"/>
                </a:solidFill>
                <a:latin typeface="メイリオ"/>
                <a:ea typeface="メイリオ"/>
              </a:rPr>
              <a:t>対象家族１人につき、通算</a:t>
            </a:r>
            <a:r>
              <a:rPr lang="en-US" altLang="ja-JP" sz="1000" b="1" dirty="0">
                <a:solidFill>
                  <a:prstClr val="black"/>
                </a:solidFill>
                <a:latin typeface="メイリオ"/>
                <a:ea typeface="メイリオ"/>
              </a:rPr>
              <a:t>93</a:t>
            </a:r>
            <a:r>
              <a:rPr lang="ja-JP" altLang="en-US" sz="1000" b="1" dirty="0">
                <a:solidFill>
                  <a:prstClr val="black"/>
                </a:solidFill>
                <a:latin typeface="メイリオ"/>
                <a:ea typeface="メイリオ"/>
              </a:rPr>
              <a:t>日、</a:t>
            </a:r>
            <a:endParaRPr lang="en-US" altLang="ja-JP" sz="1000" b="1" dirty="0">
              <a:solidFill>
                <a:prstClr val="black"/>
              </a:solidFill>
              <a:latin typeface="メイリオ"/>
              <a:ea typeface="メイリオ"/>
            </a:endParaRPr>
          </a:p>
          <a:p>
            <a:pPr defTabSz="844062">
              <a:lnSpc>
                <a:spcPct val="110000"/>
              </a:lnSpc>
              <a:defRPr/>
            </a:pPr>
            <a:r>
              <a:rPr lang="ja-JP" altLang="en-US" sz="1000" b="1" dirty="0">
                <a:solidFill>
                  <a:prstClr val="black"/>
                </a:solidFill>
                <a:latin typeface="メイリオ"/>
                <a:ea typeface="メイリオ"/>
              </a:rPr>
              <a:t>３回まで分割可能。</a:t>
            </a:r>
            <a:endParaRPr lang="en-US" altLang="ja-JP" sz="1000" b="1" dirty="0">
              <a:solidFill>
                <a:prstClr val="black"/>
              </a:solidFill>
              <a:latin typeface="メイリオ"/>
              <a:ea typeface="メイリオ"/>
            </a:endParaRPr>
          </a:p>
        </p:txBody>
      </p:sp>
      <p:sp>
        <p:nvSpPr>
          <p:cNvPr id="40" name="テキスト ボックス 39">
            <a:extLst>
              <a:ext uri="{FF2B5EF4-FFF2-40B4-BE49-F238E27FC236}">
                <a16:creationId xmlns:a16="http://schemas.microsoft.com/office/drawing/2014/main" id="{2DC5EA00-294C-F620-22D9-D6E250D9FB93}"/>
              </a:ext>
            </a:extLst>
          </p:cNvPr>
          <p:cNvSpPr txBox="1"/>
          <p:nvPr/>
        </p:nvSpPr>
        <p:spPr>
          <a:xfrm>
            <a:off x="4134383" y="6816057"/>
            <a:ext cx="2191489" cy="434120"/>
          </a:xfrm>
          <a:prstGeom prst="rect">
            <a:avLst/>
          </a:prstGeom>
          <a:noFill/>
        </p:spPr>
        <p:txBody>
          <a:bodyPr wrap="square" lIns="77877" tIns="38939" rIns="77877" bIns="38939" rtlCol="0">
            <a:spAutoFit/>
          </a:bodyPr>
          <a:lstStyle/>
          <a:p>
            <a:pPr defTabSz="844062">
              <a:lnSpc>
                <a:spcPct val="110000"/>
              </a:lnSpc>
              <a:defRPr/>
            </a:pPr>
            <a:r>
              <a:rPr lang="ja-JP" altLang="en-US" sz="1050" b="1" dirty="0">
                <a:solidFill>
                  <a:prstClr val="black"/>
                </a:solidFill>
                <a:latin typeface="メイリオ"/>
                <a:ea typeface="メイリオ"/>
              </a:rPr>
              <a:t>利用開始から３年以上の期間内で、</a:t>
            </a:r>
            <a:endParaRPr lang="en-US" altLang="ja-JP" sz="1050" b="1" dirty="0">
              <a:solidFill>
                <a:prstClr val="black"/>
              </a:solidFill>
              <a:latin typeface="メイリオ"/>
              <a:ea typeface="メイリオ"/>
            </a:endParaRPr>
          </a:p>
          <a:p>
            <a:pPr defTabSz="844062">
              <a:lnSpc>
                <a:spcPct val="110000"/>
              </a:lnSpc>
              <a:defRPr/>
            </a:pPr>
            <a:r>
              <a:rPr lang="ja-JP" altLang="en-US" sz="1050" b="1" dirty="0">
                <a:solidFill>
                  <a:prstClr val="black"/>
                </a:solidFill>
                <a:latin typeface="メイリオ"/>
                <a:ea typeface="メイリオ"/>
              </a:rPr>
              <a:t>２回以上利用できます。</a:t>
            </a:r>
            <a:endParaRPr lang="en-US" altLang="ja-JP" sz="1050" u="sng" strike="sngStrike" spc="-31" dirty="0">
              <a:solidFill>
                <a:prstClr val="black"/>
              </a:solidFill>
              <a:latin typeface="メイリオ"/>
              <a:ea typeface="メイリオ"/>
            </a:endParaRPr>
          </a:p>
        </p:txBody>
      </p:sp>
      <p:sp>
        <p:nvSpPr>
          <p:cNvPr id="41" name="テキスト ボックス 40">
            <a:extLst>
              <a:ext uri="{FF2B5EF4-FFF2-40B4-BE49-F238E27FC236}">
                <a16:creationId xmlns:a16="http://schemas.microsoft.com/office/drawing/2014/main" id="{C105F3CF-D666-65A6-73F4-134874D05E53}"/>
              </a:ext>
            </a:extLst>
          </p:cNvPr>
          <p:cNvSpPr txBox="1"/>
          <p:nvPr/>
        </p:nvSpPr>
        <p:spPr>
          <a:xfrm>
            <a:off x="4134383" y="6022192"/>
            <a:ext cx="2414221" cy="667261"/>
          </a:xfrm>
          <a:prstGeom prst="rect">
            <a:avLst/>
          </a:prstGeom>
          <a:noFill/>
        </p:spPr>
        <p:txBody>
          <a:bodyPr wrap="square" lIns="77877" tIns="38939" rIns="77877" bIns="38939" rtlCol="0">
            <a:spAutoFit/>
          </a:bodyPr>
          <a:lstStyle/>
          <a:p>
            <a:pPr defTabSz="844062">
              <a:lnSpc>
                <a:spcPct val="130000"/>
              </a:lnSpc>
              <a:defRPr/>
            </a:pPr>
            <a:r>
              <a:rPr lang="ja-JP" altLang="en-US" sz="1000" b="1" u="sng" dirty="0">
                <a:solidFill>
                  <a:prstClr val="black"/>
                </a:solidFill>
                <a:latin typeface="メイリオ"/>
                <a:ea typeface="メイリオ"/>
              </a:rPr>
              <a:t>介護終了まで何回でも</a:t>
            </a:r>
            <a:r>
              <a:rPr lang="ja-JP" altLang="en-US" sz="1000" dirty="0">
                <a:solidFill>
                  <a:prstClr val="black"/>
                </a:solidFill>
                <a:latin typeface="メイリオ"/>
                <a:ea typeface="メイリオ"/>
              </a:rPr>
              <a:t>請求可能。</a:t>
            </a:r>
            <a:endParaRPr lang="en-US" altLang="ja-JP" sz="1000" dirty="0">
              <a:solidFill>
                <a:prstClr val="black"/>
              </a:solidFill>
              <a:latin typeface="メイリオ"/>
              <a:ea typeface="メイリオ"/>
            </a:endParaRPr>
          </a:p>
          <a:p>
            <a:pPr defTabSz="844062">
              <a:lnSpc>
                <a:spcPct val="130000"/>
              </a:lnSpc>
              <a:defRPr/>
            </a:pPr>
            <a:r>
              <a:rPr lang="ja-JP" altLang="en-US" sz="1000" dirty="0">
                <a:solidFill>
                  <a:prstClr val="black"/>
                </a:solidFill>
                <a:latin typeface="メイリオ"/>
                <a:ea typeface="メイリオ"/>
              </a:rPr>
              <a:t>時間外労働の制限は、</a:t>
            </a:r>
            <a:r>
              <a:rPr lang="en-US" altLang="ja-JP" sz="1000" dirty="0">
                <a:solidFill>
                  <a:prstClr val="black"/>
                </a:solidFill>
                <a:latin typeface="メイリオ"/>
                <a:ea typeface="メイリオ"/>
              </a:rPr>
              <a:t>1</a:t>
            </a:r>
            <a:r>
              <a:rPr lang="ja-JP" altLang="en-US" sz="1000" dirty="0">
                <a:solidFill>
                  <a:prstClr val="black"/>
                </a:solidFill>
                <a:latin typeface="メイリオ"/>
                <a:ea typeface="メイリオ"/>
              </a:rPr>
              <a:t>か月</a:t>
            </a:r>
            <a:r>
              <a:rPr lang="en-US" altLang="ja-JP" sz="1000" dirty="0">
                <a:solidFill>
                  <a:prstClr val="black"/>
                </a:solidFill>
                <a:latin typeface="メイリオ"/>
                <a:ea typeface="メイリオ"/>
              </a:rPr>
              <a:t>24</a:t>
            </a:r>
            <a:r>
              <a:rPr lang="ja-JP" altLang="en-US" sz="1000" dirty="0">
                <a:solidFill>
                  <a:prstClr val="black"/>
                </a:solidFill>
                <a:latin typeface="メイリオ"/>
                <a:ea typeface="メイリオ"/>
              </a:rPr>
              <a:t>時間、年</a:t>
            </a:r>
            <a:r>
              <a:rPr lang="en-US" altLang="ja-JP" sz="1000" dirty="0">
                <a:solidFill>
                  <a:prstClr val="black"/>
                </a:solidFill>
                <a:latin typeface="メイリオ"/>
                <a:ea typeface="メイリオ"/>
              </a:rPr>
              <a:t>150</a:t>
            </a:r>
            <a:r>
              <a:rPr lang="ja-JP" altLang="en-US" sz="1000" dirty="0">
                <a:solidFill>
                  <a:prstClr val="black"/>
                </a:solidFill>
                <a:latin typeface="メイリオ"/>
                <a:ea typeface="メイリオ"/>
              </a:rPr>
              <a:t>時間以内に制限する制度。</a:t>
            </a:r>
            <a:endParaRPr lang="en-US" altLang="ja-JP" sz="1000" dirty="0">
              <a:solidFill>
                <a:prstClr val="black"/>
              </a:solidFill>
              <a:latin typeface="メイリオ"/>
              <a:ea typeface="メイリオ"/>
            </a:endParaRPr>
          </a:p>
        </p:txBody>
      </p:sp>
      <p:sp>
        <p:nvSpPr>
          <p:cNvPr id="42" name="テキスト ボックス 41">
            <a:extLst>
              <a:ext uri="{FF2B5EF4-FFF2-40B4-BE49-F238E27FC236}">
                <a16:creationId xmlns:a16="http://schemas.microsoft.com/office/drawing/2014/main" id="{6683DA62-06FD-DCA2-BA02-E52A2F59753B}"/>
              </a:ext>
            </a:extLst>
          </p:cNvPr>
          <p:cNvSpPr txBox="1"/>
          <p:nvPr/>
        </p:nvSpPr>
        <p:spPr>
          <a:xfrm>
            <a:off x="4134383" y="5235128"/>
            <a:ext cx="2599176" cy="755747"/>
          </a:xfrm>
          <a:prstGeom prst="rect">
            <a:avLst/>
          </a:prstGeom>
          <a:noFill/>
        </p:spPr>
        <p:txBody>
          <a:bodyPr wrap="square" lIns="77877" tIns="38939" rIns="77877" bIns="38939" rtlCol="0">
            <a:spAutoFit/>
          </a:bodyPr>
          <a:lstStyle/>
          <a:p>
            <a:pPr defTabSz="844062">
              <a:lnSpc>
                <a:spcPct val="110000"/>
              </a:lnSpc>
              <a:defRPr/>
            </a:pPr>
            <a:r>
              <a:rPr lang="ja-JP" altLang="en-US" sz="1000" b="1" u="sng" dirty="0">
                <a:solidFill>
                  <a:prstClr val="black"/>
                </a:solidFill>
                <a:latin typeface="メイリオ"/>
                <a:ea typeface="メイリオ"/>
              </a:rPr>
              <a:t>介護終了まで利用可能。</a:t>
            </a:r>
            <a:endParaRPr lang="en-US" altLang="ja-JP" sz="1000" b="1" u="sng" dirty="0">
              <a:solidFill>
                <a:prstClr val="black"/>
              </a:solidFill>
              <a:latin typeface="メイリオ"/>
              <a:ea typeface="メイリオ"/>
            </a:endParaRPr>
          </a:p>
          <a:p>
            <a:pPr defTabSz="844062">
              <a:lnSpc>
                <a:spcPct val="110000"/>
              </a:lnSpc>
              <a:defRPr/>
            </a:pPr>
            <a:r>
              <a:rPr lang="ja-JP" altLang="en-US" sz="1000" b="1" u="sng" dirty="0">
                <a:solidFill>
                  <a:prstClr val="black"/>
                </a:solidFill>
                <a:latin typeface="メイリオ"/>
                <a:ea typeface="メイリオ"/>
              </a:rPr>
              <a:t>年間５日</a:t>
            </a:r>
            <a:endParaRPr lang="en-US" altLang="ja-JP" sz="1000" b="1" u="sng" dirty="0">
              <a:solidFill>
                <a:prstClr val="black"/>
              </a:solidFill>
              <a:latin typeface="メイリオ"/>
              <a:ea typeface="メイリオ"/>
            </a:endParaRPr>
          </a:p>
          <a:p>
            <a:pPr defTabSz="844062">
              <a:lnSpc>
                <a:spcPct val="110000"/>
              </a:lnSpc>
              <a:defRPr/>
            </a:pPr>
            <a:r>
              <a:rPr lang="ja-JP" altLang="en-US" sz="1000" dirty="0">
                <a:solidFill>
                  <a:prstClr val="black"/>
                </a:solidFill>
                <a:latin typeface="メイリオ"/>
                <a:ea typeface="メイリオ"/>
              </a:rPr>
              <a:t>（対象家族が２人以上の場合は</a:t>
            </a:r>
            <a:r>
              <a:rPr lang="en-US" altLang="ja-JP" sz="1000" dirty="0">
                <a:solidFill>
                  <a:prstClr val="black"/>
                </a:solidFill>
                <a:latin typeface="メイリオ"/>
                <a:ea typeface="メイリオ"/>
              </a:rPr>
              <a:t>10</a:t>
            </a:r>
            <a:r>
              <a:rPr lang="ja-JP" altLang="en-US" sz="1000" dirty="0">
                <a:solidFill>
                  <a:prstClr val="black"/>
                </a:solidFill>
                <a:latin typeface="メイリオ"/>
                <a:ea typeface="メイリオ"/>
              </a:rPr>
              <a:t>日）、</a:t>
            </a:r>
            <a:endParaRPr lang="en-US" altLang="ja-JP" sz="1000" dirty="0">
              <a:solidFill>
                <a:prstClr val="black"/>
              </a:solidFill>
              <a:latin typeface="メイリオ"/>
              <a:ea typeface="メイリオ"/>
            </a:endParaRPr>
          </a:p>
          <a:p>
            <a:pPr defTabSz="844062">
              <a:lnSpc>
                <a:spcPct val="110000"/>
              </a:lnSpc>
              <a:defRPr/>
            </a:pPr>
            <a:r>
              <a:rPr lang="ja-JP" altLang="en-US" sz="1000" dirty="0">
                <a:solidFill>
                  <a:prstClr val="black"/>
                </a:solidFill>
                <a:latin typeface="メイリオ"/>
                <a:ea typeface="メイリオ"/>
              </a:rPr>
              <a:t>時間単位で取得可能。</a:t>
            </a:r>
            <a:endParaRPr lang="en-US" altLang="ja-JP" sz="1000" dirty="0">
              <a:solidFill>
                <a:prstClr val="black"/>
              </a:solidFill>
              <a:latin typeface="メイリオ"/>
              <a:ea typeface="メイリオ"/>
            </a:endParaRPr>
          </a:p>
        </p:txBody>
      </p:sp>
      <p:cxnSp>
        <p:nvCxnSpPr>
          <p:cNvPr id="44" name="直線コネクタ 43">
            <a:extLst>
              <a:ext uri="{FF2B5EF4-FFF2-40B4-BE49-F238E27FC236}">
                <a16:creationId xmlns:a16="http://schemas.microsoft.com/office/drawing/2014/main" id="{7274BEA2-F45A-1456-9CD8-4D163DF1F4EF}"/>
              </a:ext>
            </a:extLst>
          </p:cNvPr>
          <p:cNvCxnSpPr>
            <a:cxnSpLocks/>
          </p:cNvCxnSpPr>
          <p:nvPr/>
        </p:nvCxnSpPr>
        <p:spPr>
          <a:xfrm flipH="1">
            <a:off x="5235740" y="4244110"/>
            <a:ext cx="0" cy="3960000"/>
          </a:xfrm>
          <a:prstGeom prst="line">
            <a:avLst/>
          </a:prstGeom>
          <a:noFill/>
          <a:ln w="28575" cap="flat" cmpd="sng" algn="ctr">
            <a:noFill/>
            <a:prstDash val="sysDot"/>
          </a:ln>
          <a:effectLst/>
        </p:spPr>
      </p:cxnSp>
      <p:cxnSp>
        <p:nvCxnSpPr>
          <p:cNvPr id="45" name="直線コネクタ 44">
            <a:extLst>
              <a:ext uri="{FF2B5EF4-FFF2-40B4-BE49-F238E27FC236}">
                <a16:creationId xmlns:a16="http://schemas.microsoft.com/office/drawing/2014/main" id="{4A210F2A-BF24-12E9-0A97-6424A4A54E8B}"/>
              </a:ext>
            </a:extLst>
          </p:cNvPr>
          <p:cNvCxnSpPr>
            <a:cxnSpLocks/>
          </p:cNvCxnSpPr>
          <p:nvPr/>
        </p:nvCxnSpPr>
        <p:spPr>
          <a:xfrm>
            <a:off x="102383" y="4519933"/>
            <a:ext cx="23786" cy="3037725"/>
          </a:xfrm>
          <a:prstGeom prst="line">
            <a:avLst/>
          </a:prstGeom>
          <a:noFill/>
          <a:ln w="28575" cap="flat" cmpd="sng" algn="ctr">
            <a:solidFill>
              <a:sysClr val="windowText" lastClr="000000"/>
            </a:solidFill>
            <a:prstDash val="sysDot"/>
          </a:ln>
          <a:effectLst/>
        </p:spPr>
      </p:cxnSp>
      <p:cxnSp>
        <p:nvCxnSpPr>
          <p:cNvPr id="48" name="直線コネクタ 47">
            <a:extLst>
              <a:ext uri="{FF2B5EF4-FFF2-40B4-BE49-F238E27FC236}">
                <a16:creationId xmlns:a16="http://schemas.microsoft.com/office/drawing/2014/main" id="{10B9CE98-A67F-32E7-5292-9F7FD863021C}"/>
              </a:ext>
            </a:extLst>
          </p:cNvPr>
          <p:cNvCxnSpPr>
            <a:cxnSpLocks/>
          </p:cNvCxnSpPr>
          <p:nvPr/>
        </p:nvCxnSpPr>
        <p:spPr>
          <a:xfrm>
            <a:off x="4062383" y="4613266"/>
            <a:ext cx="0" cy="2944392"/>
          </a:xfrm>
          <a:prstGeom prst="line">
            <a:avLst/>
          </a:prstGeom>
          <a:noFill/>
          <a:ln w="28575" cap="flat" cmpd="sng" algn="ctr">
            <a:solidFill>
              <a:sysClr val="windowText" lastClr="000000"/>
            </a:solidFill>
            <a:prstDash val="sysDot"/>
          </a:ln>
          <a:effectLst/>
        </p:spPr>
      </p:cxnSp>
      <p:sp>
        <p:nvSpPr>
          <p:cNvPr id="57" name="正方形/長方形 56">
            <a:extLst>
              <a:ext uri="{FF2B5EF4-FFF2-40B4-BE49-F238E27FC236}">
                <a16:creationId xmlns:a16="http://schemas.microsoft.com/office/drawing/2014/main" id="{C3455B18-BD32-EAB1-C03D-D1E34392D6BF}"/>
              </a:ext>
            </a:extLst>
          </p:cNvPr>
          <p:cNvSpPr/>
          <p:nvPr/>
        </p:nvSpPr>
        <p:spPr>
          <a:xfrm>
            <a:off x="1394156" y="5308451"/>
            <a:ext cx="252000" cy="540000"/>
          </a:xfrm>
          <a:prstGeom prst="rect">
            <a:avLst/>
          </a:prstGeom>
          <a:solidFill>
            <a:srgbClr val="DFF1F1"/>
          </a:solidFill>
          <a:ln w="6350" cap="flat" cmpd="sng" algn="ctr">
            <a:solidFill>
              <a:sysClr val="windowText" lastClr="000000"/>
            </a:solidFill>
            <a:prstDash val="solid"/>
          </a:ln>
          <a:effectLst/>
        </p:spPr>
        <p:txBody>
          <a:bodyPr vert="eaVert" lIns="33216" tIns="0" rIns="33216" bIns="0" rtlCol="0" anchor="ctr"/>
          <a:lstStyle/>
          <a:p>
            <a:pPr algn="ctr">
              <a:defRPr/>
            </a:pPr>
            <a:r>
              <a:rPr lang="ja-JP" altLang="en-US" sz="1000" b="1" kern="0">
                <a:solidFill>
                  <a:prstClr val="black"/>
                </a:solidFill>
                <a:latin typeface="メイリオ"/>
                <a:ea typeface="メイリオ"/>
              </a:rPr>
              <a:t>介護休暇</a:t>
            </a:r>
            <a:endParaRPr lang="en-US" altLang="ja-JP" sz="1000" b="1" kern="0">
              <a:solidFill>
                <a:prstClr val="black"/>
              </a:solidFill>
              <a:latin typeface="メイリオ"/>
              <a:ea typeface="メイリオ"/>
            </a:endParaRPr>
          </a:p>
        </p:txBody>
      </p:sp>
      <p:sp>
        <p:nvSpPr>
          <p:cNvPr id="59" name="正方形/長方形 58">
            <a:extLst>
              <a:ext uri="{FF2B5EF4-FFF2-40B4-BE49-F238E27FC236}">
                <a16:creationId xmlns:a16="http://schemas.microsoft.com/office/drawing/2014/main" id="{9F7992C6-1A86-ADF5-72F6-FAE22A87779D}"/>
              </a:ext>
            </a:extLst>
          </p:cNvPr>
          <p:cNvSpPr/>
          <p:nvPr/>
        </p:nvSpPr>
        <p:spPr>
          <a:xfrm>
            <a:off x="2511501" y="5308451"/>
            <a:ext cx="252000" cy="540000"/>
          </a:xfrm>
          <a:prstGeom prst="rect">
            <a:avLst/>
          </a:prstGeom>
          <a:solidFill>
            <a:srgbClr val="DFF1F1"/>
          </a:solidFill>
          <a:ln w="6350" cap="flat" cmpd="sng" algn="ctr">
            <a:solidFill>
              <a:sysClr val="windowText" lastClr="000000"/>
            </a:solidFill>
            <a:prstDash val="solid"/>
          </a:ln>
          <a:effectLst/>
        </p:spPr>
        <p:txBody>
          <a:bodyPr vert="eaVert" lIns="33216" tIns="0" rIns="33216" bIns="0" rtlCol="0" anchor="ctr"/>
          <a:lstStyle/>
          <a:p>
            <a:pPr algn="ctr">
              <a:defRPr/>
            </a:pPr>
            <a:r>
              <a:rPr lang="ja-JP" altLang="en-US" sz="1000" b="1" kern="0">
                <a:solidFill>
                  <a:prstClr val="black"/>
                </a:solidFill>
                <a:latin typeface="メイリオ"/>
                <a:ea typeface="メイリオ"/>
              </a:rPr>
              <a:t>介護休暇</a:t>
            </a:r>
            <a:endParaRPr lang="en-US" altLang="ja-JP" sz="1000" b="1" kern="0">
              <a:solidFill>
                <a:prstClr val="black"/>
              </a:solidFill>
              <a:latin typeface="メイリオ"/>
              <a:ea typeface="メイリオ"/>
            </a:endParaRPr>
          </a:p>
        </p:txBody>
      </p:sp>
      <p:sp>
        <p:nvSpPr>
          <p:cNvPr id="61" name="正方形/長方形 60">
            <a:extLst>
              <a:ext uri="{FF2B5EF4-FFF2-40B4-BE49-F238E27FC236}">
                <a16:creationId xmlns:a16="http://schemas.microsoft.com/office/drawing/2014/main" id="{C140C122-2028-874F-A9E8-59C181AC48E3}"/>
              </a:ext>
            </a:extLst>
          </p:cNvPr>
          <p:cNvSpPr/>
          <p:nvPr/>
        </p:nvSpPr>
        <p:spPr>
          <a:xfrm>
            <a:off x="3656832" y="5308451"/>
            <a:ext cx="252000" cy="540000"/>
          </a:xfrm>
          <a:prstGeom prst="rect">
            <a:avLst/>
          </a:prstGeom>
          <a:solidFill>
            <a:srgbClr val="DFF1F1"/>
          </a:solidFill>
          <a:ln w="6350" cap="flat" cmpd="sng" algn="ctr">
            <a:solidFill>
              <a:sysClr val="windowText" lastClr="000000"/>
            </a:solidFill>
            <a:prstDash val="solid"/>
          </a:ln>
          <a:effectLst/>
        </p:spPr>
        <p:txBody>
          <a:bodyPr vert="eaVert" lIns="33216" tIns="0" rIns="33216" bIns="0" rtlCol="0" anchor="ctr"/>
          <a:lstStyle/>
          <a:p>
            <a:pPr algn="ctr">
              <a:defRPr/>
            </a:pPr>
            <a:r>
              <a:rPr lang="ja-JP" altLang="en-US" sz="1000" b="1" kern="0">
                <a:solidFill>
                  <a:prstClr val="black"/>
                </a:solidFill>
                <a:latin typeface="メイリオ"/>
                <a:ea typeface="メイリオ"/>
              </a:rPr>
              <a:t>介護休暇</a:t>
            </a:r>
            <a:endParaRPr lang="en-US" altLang="ja-JP" sz="1000" b="1" kern="0">
              <a:solidFill>
                <a:prstClr val="black"/>
              </a:solidFill>
              <a:latin typeface="メイリオ"/>
              <a:ea typeface="メイリオ"/>
            </a:endParaRPr>
          </a:p>
        </p:txBody>
      </p:sp>
      <p:sp>
        <p:nvSpPr>
          <p:cNvPr id="65" name="正方形/長方形 64">
            <a:extLst>
              <a:ext uri="{FF2B5EF4-FFF2-40B4-BE49-F238E27FC236}">
                <a16:creationId xmlns:a16="http://schemas.microsoft.com/office/drawing/2014/main" id="{BB6ED157-1B1B-42D0-D57E-6410BEFE96D4}"/>
              </a:ext>
            </a:extLst>
          </p:cNvPr>
          <p:cNvSpPr/>
          <p:nvPr/>
        </p:nvSpPr>
        <p:spPr>
          <a:xfrm>
            <a:off x="1981590" y="5308451"/>
            <a:ext cx="252000" cy="540000"/>
          </a:xfrm>
          <a:prstGeom prst="rect">
            <a:avLst/>
          </a:prstGeom>
          <a:solidFill>
            <a:srgbClr val="DFF1F1"/>
          </a:solidFill>
          <a:ln w="6350" cap="flat" cmpd="sng" algn="ctr">
            <a:solidFill>
              <a:sysClr val="windowText" lastClr="000000"/>
            </a:solidFill>
            <a:prstDash val="solid"/>
          </a:ln>
          <a:effectLst/>
        </p:spPr>
        <p:txBody>
          <a:bodyPr vert="eaVert" lIns="33216" tIns="0" rIns="33216" bIns="0" rtlCol="0" anchor="ctr"/>
          <a:lstStyle/>
          <a:p>
            <a:pPr algn="ctr">
              <a:defRPr/>
            </a:pPr>
            <a:r>
              <a:rPr lang="ja-JP" altLang="en-US" sz="1000" b="1" kern="0" dirty="0">
                <a:solidFill>
                  <a:prstClr val="black"/>
                </a:solidFill>
                <a:latin typeface="メイリオ"/>
                <a:ea typeface="メイリオ"/>
              </a:rPr>
              <a:t>介護休暇</a:t>
            </a:r>
            <a:endParaRPr lang="en-US" altLang="ja-JP" sz="1000" b="1" kern="0" dirty="0">
              <a:solidFill>
                <a:prstClr val="black"/>
              </a:solidFill>
              <a:latin typeface="メイリオ"/>
              <a:ea typeface="メイリオ"/>
            </a:endParaRPr>
          </a:p>
        </p:txBody>
      </p:sp>
      <p:sp>
        <p:nvSpPr>
          <p:cNvPr id="9" name="テキスト ボックス 8">
            <a:extLst>
              <a:ext uri="{FF2B5EF4-FFF2-40B4-BE49-F238E27FC236}">
                <a16:creationId xmlns:a16="http://schemas.microsoft.com/office/drawing/2014/main" id="{755E9460-12BF-E062-A978-FE0C636BC0BB}"/>
              </a:ext>
            </a:extLst>
          </p:cNvPr>
          <p:cNvSpPr txBox="1"/>
          <p:nvPr/>
        </p:nvSpPr>
        <p:spPr>
          <a:xfrm>
            <a:off x="1083977" y="365484"/>
            <a:ext cx="4379419" cy="767518"/>
          </a:xfrm>
          <a:prstGeom prst="rect">
            <a:avLst/>
          </a:prstGeom>
          <a:noFill/>
        </p:spPr>
        <p:txBody>
          <a:bodyPr wrap="square">
            <a:spAutoFit/>
          </a:bodyPr>
          <a:lstStyle/>
          <a:p>
            <a:pPr algn="ctr">
              <a:lnSpc>
                <a:spcPts val="2700"/>
              </a:lnSpc>
            </a:pPr>
            <a:r>
              <a:rPr lang="ja-JP" altLang="ja-JP" sz="1800" b="1" kern="100" dirty="0">
                <a:solidFill>
                  <a:srgbClr val="1F4E79"/>
                </a:solidFill>
                <a:effectLst/>
                <a:latin typeface="游明朝" panose="02020400000000000000" pitchFamily="18" charset="-128"/>
                <a:ea typeface="メイリオ" panose="020B0604030504040204" pitchFamily="50" charset="-128"/>
                <a:cs typeface="Times New Roman" panose="02020603050405020304" pitchFamily="18" charset="0"/>
              </a:rPr>
              <a:t>我が社は</a:t>
            </a:r>
            <a:r>
              <a:rPr lang="ja-JP" altLang="en-US" sz="1800" b="1" kern="100" dirty="0">
                <a:solidFill>
                  <a:srgbClr val="1F4E79"/>
                </a:solidFill>
                <a:effectLst/>
                <a:latin typeface="游明朝" panose="02020400000000000000" pitchFamily="18" charset="-128"/>
                <a:ea typeface="メイリオ" panose="020B0604030504040204" pitchFamily="50" charset="-128"/>
                <a:cs typeface="Times New Roman" panose="02020603050405020304" pitchFamily="18" charset="0"/>
              </a:rPr>
              <a:t>、</a:t>
            </a:r>
            <a:r>
              <a:rPr lang="ja-JP" altLang="ja-JP" sz="1800" b="1" kern="100" dirty="0">
                <a:solidFill>
                  <a:srgbClr val="1F4E79"/>
                </a:solidFill>
                <a:effectLst/>
                <a:latin typeface="游明朝" panose="02020400000000000000" pitchFamily="18" charset="-128"/>
                <a:ea typeface="メイリオ" panose="020B0604030504040204" pitchFamily="50" charset="-128"/>
                <a:cs typeface="Times New Roman" panose="02020603050405020304" pitchFamily="18" charset="0"/>
              </a:rPr>
              <a:t>仕事と介護を両立する社員を</a:t>
            </a:r>
            <a:endParaRPr lang="en-US" altLang="ja-JP" sz="1800" b="1" kern="100" dirty="0">
              <a:solidFill>
                <a:srgbClr val="1F4E79"/>
              </a:solidFill>
              <a:effectLst/>
              <a:latin typeface="游明朝" panose="02020400000000000000" pitchFamily="18" charset="-128"/>
              <a:ea typeface="メイリオ" panose="020B0604030504040204" pitchFamily="50" charset="-128"/>
              <a:cs typeface="Times New Roman" panose="02020603050405020304" pitchFamily="18" charset="0"/>
            </a:endParaRPr>
          </a:p>
          <a:p>
            <a:pPr algn="ctr">
              <a:lnSpc>
                <a:spcPts val="2700"/>
              </a:lnSpc>
            </a:pPr>
            <a:r>
              <a:rPr lang="ja-JP" altLang="ja-JP" sz="1800" b="1" kern="100" dirty="0">
                <a:solidFill>
                  <a:srgbClr val="1F4E79"/>
                </a:solidFill>
                <a:effectLst/>
                <a:latin typeface="游明朝" panose="02020400000000000000" pitchFamily="18" charset="-128"/>
                <a:ea typeface="メイリオ" panose="020B0604030504040204" pitchFamily="50" charset="-128"/>
                <a:cs typeface="Times New Roman" panose="02020603050405020304" pitchFamily="18" charset="0"/>
              </a:rPr>
              <a:t>積極的にサポートします！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46" name="図 45">
            <a:extLst>
              <a:ext uri="{FF2B5EF4-FFF2-40B4-BE49-F238E27FC236}">
                <a16:creationId xmlns:a16="http://schemas.microsoft.com/office/drawing/2014/main" id="{4B12100F-3F1D-5311-F02F-69E5F1EB35C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8523" y="338379"/>
            <a:ext cx="1151512" cy="1072532"/>
          </a:xfrm>
          <a:prstGeom prst="rect">
            <a:avLst/>
          </a:prstGeom>
          <a:noFill/>
          <a:ln>
            <a:noFill/>
          </a:ln>
        </p:spPr>
      </p:pic>
      <p:pic>
        <p:nvPicPr>
          <p:cNvPr id="49" name="図 48">
            <a:extLst>
              <a:ext uri="{FF2B5EF4-FFF2-40B4-BE49-F238E27FC236}">
                <a16:creationId xmlns:a16="http://schemas.microsoft.com/office/drawing/2014/main" id="{022FE8A3-7A8A-DA55-8BC6-19686690D64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80" y="255865"/>
            <a:ext cx="733727" cy="899689"/>
          </a:xfrm>
          <a:prstGeom prst="rect">
            <a:avLst/>
          </a:prstGeom>
          <a:noFill/>
          <a:ln>
            <a:noFill/>
          </a:ln>
        </p:spPr>
      </p:pic>
      <p:sp>
        <p:nvSpPr>
          <p:cNvPr id="52" name="吹き出し: 角を丸めた四角形 51">
            <a:extLst>
              <a:ext uri="{FF2B5EF4-FFF2-40B4-BE49-F238E27FC236}">
                <a16:creationId xmlns:a16="http://schemas.microsoft.com/office/drawing/2014/main" id="{940BFDDA-F538-7A2A-4593-F8A3FCCA611B}"/>
              </a:ext>
            </a:extLst>
          </p:cNvPr>
          <p:cNvSpPr/>
          <p:nvPr/>
        </p:nvSpPr>
        <p:spPr>
          <a:xfrm>
            <a:off x="193446" y="1230109"/>
            <a:ext cx="4176865" cy="616339"/>
          </a:xfrm>
          <a:prstGeom prst="wedgeRoundRectCallout">
            <a:avLst>
              <a:gd name="adj1" fmla="val 54849"/>
              <a:gd name="adj2" fmla="val -25390"/>
              <a:gd name="adj3" fmla="val 16667"/>
            </a:avLst>
          </a:prstGeom>
          <a:solidFill>
            <a:schemeClr val="bg1"/>
          </a:solidFill>
          <a:ln w="28575">
            <a:solidFill>
              <a:schemeClr val="accent5">
                <a:lumMod val="50000"/>
              </a:schemeClr>
            </a:solidFill>
          </a:ln>
        </p:spPr>
        <p:style>
          <a:lnRef idx="2">
            <a:schemeClr val="accent5">
              <a:shade val="15000"/>
            </a:schemeClr>
          </a:lnRef>
          <a:fillRef idx="1">
            <a:schemeClr val="accent5"/>
          </a:fillRef>
          <a:effectRef idx="0">
            <a:schemeClr val="accent5"/>
          </a:effectRef>
          <a:fontRef idx="minor">
            <a:schemeClr val="lt1"/>
          </a:fontRef>
        </p:style>
        <p:txBody>
          <a:bodyPr rtlCol="0" anchor="t"/>
          <a:lstStyle/>
          <a:p>
            <a:r>
              <a:rPr kumimoji="1" lang="ja-JP" altLang="en-US" sz="1400" dirty="0">
                <a:solidFill>
                  <a:schemeClr val="tx1"/>
                </a:solidFill>
                <a:latin typeface="メイリオ" panose="020B0604030504040204" pitchFamily="50" charset="-128"/>
                <a:ea typeface="メイリオ" panose="020B0604030504040204" pitchFamily="50" charset="-128"/>
              </a:rPr>
              <a:t>社長からのメッセージ</a:t>
            </a:r>
            <a:endParaRPr kumimoji="1" lang="en-US" altLang="ja-JP" sz="1400" dirty="0">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164A1A29-5EBA-033D-A341-76048888119F}"/>
              </a:ext>
            </a:extLst>
          </p:cNvPr>
          <p:cNvSpPr txBox="1"/>
          <p:nvPr/>
        </p:nvSpPr>
        <p:spPr>
          <a:xfrm>
            <a:off x="4570273" y="1376734"/>
            <a:ext cx="2147335" cy="523220"/>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〇〇株式会社</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代表取締役　〇〇</a:t>
            </a:r>
            <a:endParaRPr kumimoji="1" lang="ja-JP" altLang="en-US" dirty="0">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F0974193-9FA1-D2AC-D31D-8783F37B94E1}"/>
              </a:ext>
            </a:extLst>
          </p:cNvPr>
          <p:cNvSpPr txBox="1"/>
          <p:nvPr/>
        </p:nvSpPr>
        <p:spPr>
          <a:xfrm>
            <a:off x="187729" y="2313304"/>
            <a:ext cx="6555626" cy="1631216"/>
          </a:xfrm>
          <a:prstGeom prst="rect">
            <a:avLst/>
          </a:prstGeom>
          <a:solidFill>
            <a:srgbClr val="CCECFF"/>
          </a:solidFill>
          <a:ln>
            <a:solidFill>
              <a:srgbClr val="002060"/>
            </a:solidFill>
          </a:ln>
        </p:spPr>
        <p:txBody>
          <a:bodyPr wrap="square">
            <a:spAutoFit/>
          </a:bodyPr>
          <a:lstStyle/>
          <a:p>
            <a:r>
              <a:rPr lang="ja-JP" altLang="en-US" sz="1600" b="1" dirty="0">
                <a:latin typeface="メイリオ" panose="020B0604030504040204" pitchFamily="50" charset="-128"/>
                <a:ea typeface="メイリオ" panose="020B0604030504040204" pitchFamily="50" charset="-128"/>
              </a:rPr>
              <a:t>介護休業や介護休暇等の両立支援制度を積極的に活用してください！</a:t>
            </a:r>
            <a:endParaRPr lang="ja-JP" altLang="en-US"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〇介護に直面した旨の申出をした方に対し、個別に制度を周知するとともに、</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介護休業や介護両立支援制度等の取得・利用の意向を確認します。</a:t>
            </a:r>
          </a:p>
          <a:p>
            <a:r>
              <a:rPr lang="ja-JP" altLang="en-US" sz="1200" dirty="0">
                <a:latin typeface="メイリオ" panose="020B0604030504040204" pitchFamily="50" charset="-128"/>
                <a:ea typeface="メイリオ" panose="020B0604030504040204" pitchFamily="50" charset="-128"/>
              </a:rPr>
              <a:t>〇介護に直面する前の早い段階（</a:t>
            </a:r>
            <a:r>
              <a:rPr lang="en-US" altLang="ja-JP" sz="1200" dirty="0">
                <a:latin typeface="メイリオ" panose="020B0604030504040204" pitchFamily="50" charset="-128"/>
                <a:ea typeface="メイリオ" panose="020B0604030504040204" pitchFamily="50" charset="-128"/>
              </a:rPr>
              <a:t>40</a:t>
            </a:r>
            <a:r>
              <a:rPr lang="ja-JP" altLang="en-US" sz="1200" dirty="0">
                <a:latin typeface="メイリオ" panose="020B0604030504040204" pitchFamily="50" charset="-128"/>
                <a:ea typeface="メイリオ" panose="020B0604030504040204" pitchFamily="50" charset="-128"/>
              </a:rPr>
              <a:t>歳等）の方に対し、介護休業や介護両立支援制度等に</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関して情報提供を行います。</a:t>
            </a:r>
          </a:p>
          <a:p>
            <a:r>
              <a:rPr lang="ja-JP" altLang="en-US" sz="1200" dirty="0">
                <a:latin typeface="メイリオ" panose="020B0604030504040204" pitchFamily="50" charset="-128"/>
                <a:ea typeface="メイリオ" panose="020B0604030504040204" pitchFamily="50" charset="-128"/>
              </a:rPr>
              <a:t>さらに、</a:t>
            </a:r>
          </a:p>
          <a:p>
            <a:r>
              <a:rPr lang="ja-JP" altLang="en-US" sz="1200" dirty="0">
                <a:latin typeface="メイリオ" panose="020B0604030504040204" pitchFamily="50" charset="-128"/>
                <a:ea typeface="メイリオ" panose="020B0604030504040204" pitchFamily="50" charset="-128"/>
              </a:rPr>
              <a:t>　　●全労働者に対し年に</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回以上仕事と介護の両立に関する研修を実施します。</a:t>
            </a:r>
          </a:p>
          <a:p>
            <a:r>
              <a:rPr lang="ja-JP" altLang="en-US" sz="1200" dirty="0">
                <a:latin typeface="メイリオ" panose="020B0604030504040204" pitchFamily="50" charset="-128"/>
                <a:ea typeface="メイリオ" panose="020B0604030504040204" pitchFamily="50" charset="-128"/>
              </a:rPr>
              <a:t>　　●仕事と介護の両立に関する相談窓口を設置します。</a:t>
            </a:r>
          </a:p>
        </p:txBody>
      </p:sp>
      <p:sp>
        <p:nvSpPr>
          <p:cNvPr id="58" name="テキスト ボックス 57">
            <a:extLst>
              <a:ext uri="{FF2B5EF4-FFF2-40B4-BE49-F238E27FC236}">
                <a16:creationId xmlns:a16="http://schemas.microsoft.com/office/drawing/2014/main" id="{D56064DA-59F7-8AC2-ADE4-E578AD53CBD7}"/>
              </a:ext>
            </a:extLst>
          </p:cNvPr>
          <p:cNvSpPr txBox="1"/>
          <p:nvPr/>
        </p:nvSpPr>
        <p:spPr>
          <a:xfrm>
            <a:off x="245283" y="1944115"/>
            <a:ext cx="6555627" cy="369332"/>
          </a:xfrm>
          <a:prstGeom prst="rect">
            <a:avLst/>
          </a:prstGeom>
          <a:noFill/>
        </p:spPr>
        <p:txBody>
          <a:bodyPr wrap="square">
            <a:spAutoFit/>
          </a:bodyPr>
          <a:lstStyle/>
          <a:p>
            <a:r>
              <a:rPr kumimoji="1" lang="ja-JP" altLang="en-US" sz="1800" b="1" dirty="0">
                <a:latin typeface="メイリオ" panose="020B0604030504040204" pitchFamily="50" charset="-128"/>
                <a:ea typeface="メイリオ" panose="020B0604030504040204" pitchFamily="50" charset="-128"/>
              </a:rPr>
              <a:t>我が社の目標</a:t>
            </a:r>
            <a:r>
              <a:rPr kumimoji="1" lang="ja-JP" altLang="en-US" b="1" dirty="0">
                <a:latin typeface="メイリオ" panose="020B0604030504040204" pitchFamily="50" charset="-128"/>
                <a:ea typeface="メイリオ" panose="020B0604030504040204" pitchFamily="50" charset="-128"/>
              </a:rPr>
              <a:t>：</a:t>
            </a:r>
            <a:r>
              <a:rPr kumimoji="1" lang="ja-JP" altLang="en-US" sz="1800" b="1" dirty="0">
                <a:latin typeface="メイリオ" panose="020B0604030504040204" pitchFamily="50" charset="-128"/>
                <a:ea typeface="メイリオ" panose="020B0604030504040204" pitchFamily="50" charset="-128"/>
              </a:rPr>
              <a:t>介護を理由とした退職を生じさせないこと</a:t>
            </a:r>
            <a:endParaRPr kumimoji="1" lang="en-US" altLang="ja-JP" sz="1800" b="1" dirty="0">
              <a:latin typeface="メイリオ" panose="020B0604030504040204" pitchFamily="50" charset="-128"/>
              <a:ea typeface="メイリオ" panose="020B0604030504040204" pitchFamily="50" charset="-128"/>
            </a:endParaRPr>
          </a:p>
        </p:txBody>
      </p:sp>
      <p:sp>
        <p:nvSpPr>
          <p:cNvPr id="70" name="テキスト ボックス 69">
            <a:extLst>
              <a:ext uri="{FF2B5EF4-FFF2-40B4-BE49-F238E27FC236}">
                <a16:creationId xmlns:a16="http://schemas.microsoft.com/office/drawing/2014/main" id="{4CE01DCB-92BF-A83F-F646-DF959D656BA0}"/>
              </a:ext>
            </a:extLst>
          </p:cNvPr>
          <p:cNvSpPr txBox="1"/>
          <p:nvPr/>
        </p:nvSpPr>
        <p:spPr>
          <a:xfrm>
            <a:off x="292687" y="7088502"/>
            <a:ext cx="362109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我が社では、</a:t>
            </a:r>
            <a:r>
              <a:rPr kumimoji="1" lang="ja-JP" altLang="en-US" sz="1400" b="1" u="sng" dirty="0">
                <a:latin typeface="メイリオ" panose="020B0604030504040204" pitchFamily="50" charset="-128"/>
                <a:ea typeface="メイリオ" panose="020B0604030504040204" pitchFamily="50" charset="-128"/>
              </a:rPr>
              <a:t>短時間勤務</a:t>
            </a:r>
            <a:r>
              <a:rPr kumimoji="1" lang="ja-JP" altLang="en-US" sz="1400" b="1" dirty="0">
                <a:latin typeface="メイリオ" panose="020B0604030504040204" pitchFamily="50" charset="-128"/>
                <a:ea typeface="メイリオ" panose="020B0604030504040204" pitchFamily="50" charset="-128"/>
              </a:rPr>
              <a:t>を利用できます。</a:t>
            </a:r>
            <a:endParaRPr kumimoji="1" lang="en-US" altLang="ja-JP" sz="1400" b="1" dirty="0">
              <a:latin typeface="メイリオ" panose="020B0604030504040204" pitchFamily="50" charset="-128"/>
              <a:ea typeface="メイリオ" panose="020B0604030504040204" pitchFamily="50" charset="-128"/>
            </a:endParaRPr>
          </a:p>
        </p:txBody>
      </p:sp>
      <p:pic>
        <p:nvPicPr>
          <p:cNvPr id="77" name="図 76" descr="おもちゃ, 人形, 衣類, クマ が含まれている画像&#10;&#10;AI によって生成されたコンテンツは間違っている可能性があります。">
            <a:extLst>
              <a:ext uri="{FF2B5EF4-FFF2-40B4-BE49-F238E27FC236}">
                <a16:creationId xmlns:a16="http://schemas.microsoft.com/office/drawing/2014/main" id="{1B090C77-65F6-4F11-0847-94496E08BB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0934" y="249621"/>
            <a:ext cx="599428" cy="927548"/>
          </a:xfrm>
          <a:prstGeom prst="rect">
            <a:avLst/>
          </a:prstGeom>
        </p:spPr>
      </p:pic>
      <p:sp>
        <p:nvSpPr>
          <p:cNvPr id="78" name="テキスト ボックス 77">
            <a:extLst>
              <a:ext uri="{FF2B5EF4-FFF2-40B4-BE49-F238E27FC236}">
                <a16:creationId xmlns:a16="http://schemas.microsoft.com/office/drawing/2014/main" id="{294220FC-5A5A-72BC-5367-165AAE0AD001}"/>
              </a:ext>
            </a:extLst>
          </p:cNvPr>
          <p:cNvSpPr txBox="1"/>
          <p:nvPr/>
        </p:nvSpPr>
        <p:spPr>
          <a:xfrm>
            <a:off x="1902206" y="3992478"/>
            <a:ext cx="3059287" cy="307777"/>
          </a:xfrm>
          <a:prstGeom prst="rect">
            <a:avLst/>
          </a:prstGeom>
          <a:noFill/>
        </p:spPr>
        <p:txBody>
          <a:bodyPr wrap="square">
            <a:spAutoFit/>
          </a:bodyPr>
          <a:lstStyle/>
          <a:p>
            <a:r>
              <a:rPr kumimoji="1" lang="ja-JP" altLang="en-US" sz="1400" b="1" dirty="0">
                <a:latin typeface="メイリオ" panose="020B0604030504040204" pitchFamily="50" charset="-128"/>
                <a:ea typeface="メイリオ" panose="020B0604030504040204" pitchFamily="50" charset="-128"/>
              </a:rPr>
              <a:t>仕事と介護の両立支援制度の概要</a:t>
            </a:r>
            <a:endParaRPr kumimoji="1" lang="en-US" altLang="ja-JP" sz="1400" b="1" dirty="0">
              <a:latin typeface="メイリオ" panose="020B0604030504040204" pitchFamily="50" charset="-128"/>
              <a:ea typeface="メイリオ" panose="020B0604030504040204" pitchFamily="50" charset="-128"/>
            </a:endParaRPr>
          </a:p>
        </p:txBody>
      </p:sp>
      <p:sp>
        <p:nvSpPr>
          <p:cNvPr id="82" name="角丸四角形 47">
            <a:extLst>
              <a:ext uri="{FF2B5EF4-FFF2-40B4-BE49-F238E27FC236}">
                <a16:creationId xmlns:a16="http://schemas.microsoft.com/office/drawing/2014/main" id="{A40698CA-52E9-0116-A733-0C3365D31D4D}"/>
              </a:ext>
            </a:extLst>
          </p:cNvPr>
          <p:cNvSpPr/>
          <p:nvPr/>
        </p:nvSpPr>
        <p:spPr>
          <a:xfrm>
            <a:off x="584027" y="7612835"/>
            <a:ext cx="5114090" cy="367272"/>
          </a:xfrm>
          <a:prstGeom prst="roundRect">
            <a:avLst/>
          </a:prstGeom>
          <a:solidFill>
            <a:sysClr val="window" lastClr="FFFFFF"/>
          </a:solidFill>
          <a:ln w="12700" cap="flat" cmpd="sng" algn="ctr">
            <a:noFill/>
            <a:prstDash val="solid"/>
          </a:ln>
          <a:effectLst/>
        </p:spPr>
        <p:txBody>
          <a:bodyPr lIns="66429" tIns="42184" rIns="66429" bIns="42184" rtlCol="0" anchor="ctr"/>
          <a:lstStyle/>
          <a:p>
            <a:pPr>
              <a:defRPr/>
            </a:pPr>
            <a:r>
              <a:rPr lang="en-US" altLang="ja-JP" sz="1200" b="1" kern="0" dirty="0">
                <a:solidFill>
                  <a:schemeClr val="accent1">
                    <a:lumMod val="75000"/>
                  </a:schemeClr>
                </a:solidFill>
                <a:latin typeface="メイリオ"/>
                <a:ea typeface="メイリオ"/>
              </a:rPr>
              <a:t>※</a:t>
            </a:r>
            <a:r>
              <a:rPr lang="ja-JP" altLang="en-US" sz="1200" b="1" kern="0" dirty="0">
                <a:solidFill>
                  <a:schemeClr val="accent1">
                    <a:lumMod val="75000"/>
                  </a:schemeClr>
                </a:solidFill>
                <a:latin typeface="メイリオ"/>
                <a:ea typeface="メイリオ"/>
              </a:rPr>
              <a:t>常時介護を必要とする状態とは</a:t>
            </a:r>
            <a:endParaRPr lang="en-US" altLang="ja-JP" sz="1200" b="1" kern="0" dirty="0">
              <a:solidFill>
                <a:schemeClr val="accent1">
                  <a:lumMod val="75000"/>
                </a:schemeClr>
              </a:solidFill>
              <a:latin typeface="メイリオ"/>
              <a:ea typeface="メイリオ"/>
            </a:endParaRPr>
          </a:p>
          <a:p>
            <a:pPr>
              <a:defRPr/>
            </a:pPr>
            <a:r>
              <a:rPr lang="ja-JP" altLang="en-US" sz="1200" b="1" kern="0" dirty="0">
                <a:solidFill>
                  <a:schemeClr val="accent1">
                    <a:lumMod val="75000"/>
                  </a:schemeClr>
                </a:solidFill>
                <a:latin typeface="メイリオ"/>
                <a:ea typeface="メイリオ"/>
              </a:rPr>
              <a:t>　　①要介護状態２以上、②その他要件（こちらご参照ください。）→</a:t>
            </a:r>
            <a:endParaRPr lang="ja-JP" altLang="en-US" sz="1000" kern="0" baseline="30000" dirty="0">
              <a:solidFill>
                <a:srgbClr val="FF0000"/>
              </a:solidFill>
              <a:latin typeface="メイリオ"/>
              <a:ea typeface="メイリオ"/>
            </a:endParaRPr>
          </a:p>
        </p:txBody>
      </p:sp>
      <p:sp>
        <p:nvSpPr>
          <p:cNvPr id="89" name="四角形: 角を丸くする 88">
            <a:extLst>
              <a:ext uri="{FF2B5EF4-FFF2-40B4-BE49-F238E27FC236}">
                <a16:creationId xmlns:a16="http://schemas.microsoft.com/office/drawing/2014/main" id="{AB18A881-2BBF-5C7C-7416-944420C07E5F}"/>
              </a:ext>
            </a:extLst>
          </p:cNvPr>
          <p:cNvSpPr/>
          <p:nvPr/>
        </p:nvSpPr>
        <p:spPr>
          <a:xfrm>
            <a:off x="119893" y="8104426"/>
            <a:ext cx="4250418" cy="367272"/>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latin typeface="メイリオ" panose="020B0604030504040204" pitchFamily="50" charset="-128"/>
                <a:ea typeface="メイリオ" panose="020B0604030504040204" pitchFamily="50" charset="-128"/>
              </a:rPr>
              <a:t>介護休業等に関する相談窓口、制度利用の申出先は・・</a:t>
            </a:r>
            <a:endParaRPr kumimoji="1" lang="ja-JP" altLang="en-US" sz="1200"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388DE527-F836-516E-46C4-3C7BA487D2BC}"/>
              </a:ext>
            </a:extLst>
          </p:cNvPr>
          <p:cNvSpPr/>
          <p:nvPr/>
        </p:nvSpPr>
        <p:spPr>
          <a:xfrm>
            <a:off x="2760949" y="41298"/>
            <a:ext cx="3786989" cy="20359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000" dirty="0">
                <a:latin typeface="メイリオ" panose="020B0604030504040204" pitchFamily="50" charset="-128"/>
                <a:ea typeface="メイリオ" panose="020B0604030504040204" pitchFamily="50" charset="-128"/>
              </a:rPr>
              <a:t>介護休業および両立支援制度等取得・利用促進方針周知例</a:t>
            </a:r>
          </a:p>
        </p:txBody>
      </p:sp>
    </p:spTree>
    <p:controls>
      <mc:AlternateContent xmlns:mc="http://schemas.openxmlformats.org/markup-compatibility/2006">
        <mc:Choice xmlns:v="urn:schemas-microsoft-com:vml" Requires="v">
          <p:control name="BarCodeCtrl1" r:id="rId1" imgW="966960" imgH="925560"/>
        </mc:Choice>
        <mc:Fallback>
          <p:control name="BarCodeCtrl1" r:id="rId1" imgW="966960" imgH="925560">
            <p:pic>
              <p:nvPicPr>
                <p:cNvPr id="2" name="BarCodeCtrl1">
                  <a:extLst>
                    <a:ext uri="{FF2B5EF4-FFF2-40B4-BE49-F238E27FC236}">
                      <a16:creationId xmlns:a16="http://schemas.microsoft.com/office/drawing/2014/main" id="{B9C4DFC0-281A-13CD-587E-755B5D3319F4}"/>
                    </a:ext>
                  </a:extLst>
                </p:cNvPr>
                <p:cNvPicPr preferRelativeResize="0">
                  <a:picLocks noChangeArrowheads="1" noChangeShapeType="1"/>
                </p:cNvPicPr>
                <p:nvPr/>
              </p:nvPicPr>
              <p:blipFill>
                <a:blip r:embed="rId7"/>
                <a:srcRect/>
                <a:stretch>
                  <a:fillRect/>
                </a:stretch>
              </p:blipFill>
              <p:spPr bwMode="auto">
                <a:xfrm>
                  <a:off x="5613117" y="7222605"/>
                  <a:ext cx="967016" cy="926652"/>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42067552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Words>748</Words>
  <PresentationFormat>画面に合わせる (4:3)</PresentationFormat>
  <Paragraphs>62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